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 id="2147483697" r:id="rId4"/>
  </p:sldMasterIdLst>
  <p:notesMasterIdLst>
    <p:notesMasterId r:id="rId175"/>
  </p:notesMasterIdLst>
  <p:sldIdLst>
    <p:sldId id="1069" r:id="rId5"/>
    <p:sldId id="3034" r:id="rId6"/>
    <p:sldId id="3175" r:id="rId7"/>
    <p:sldId id="3052" r:id="rId8"/>
    <p:sldId id="3176" r:id="rId9"/>
    <p:sldId id="3171" r:id="rId10"/>
    <p:sldId id="3174" r:id="rId11"/>
    <p:sldId id="3054" r:id="rId12"/>
    <p:sldId id="3019" r:id="rId13"/>
    <p:sldId id="3155" r:id="rId14"/>
    <p:sldId id="3162" r:id="rId15"/>
    <p:sldId id="3177" r:id="rId16"/>
    <p:sldId id="3046" r:id="rId17"/>
    <p:sldId id="3170" r:id="rId18"/>
    <p:sldId id="581" r:id="rId19"/>
    <p:sldId id="3042" r:id="rId20"/>
    <p:sldId id="3165" r:id="rId21"/>
    <p:sldId id="3033" r:id="rId22"/>
    <p:sldId id="3055" r:id="rId23"/>
    <p:sldId id="3056" r:id="rId24"/>
    <p:sldId id="3047" r:id="rId25"/>
    <p:sldId id="3156" r:id="rId26"/>
    <p:sldId id="3172" r:id="rId27"/>
    <p:sldId id="3032" r:id="rId28"/>
    <p:sldId id="3173" r:id="rId29"/>
    <p:sldId id="3049" r:id="rId30"/>
    <p:sldId id="3031" r:id="rId31"/>
    <p:sldId id="577" r:id="rId32"/>
    <p:sldId id="3178" r:id="rId33"/>
    <p:sldId id="3164" r:id="rId34"/>
    <p:sldId id="3179" r:id="rId35"/>
    <p:sldId id="3163" r:id="rId36"/>
    <p:sldId id="3180" r:id="rId37"/>
    <p:sldId id="299" r:id="rId38"/>
    <p:sldId id="3159" r:id="rId39"/>
    <p:sldId id="3050" r:id="rId40"/>
    <p:sldId id="3169" r:id="rId41"/>
    <p:sldId id="2986" r:id="rId42"/>
    <p:sldId id="893" r:id="rId43"/>
    <p:sldId id="899" r:id="rId44"/>
    <p:sldId id="487" r:id="rId45"/>
    <p:sldId id="301" r:id="rId46"/>
    <p:sldId id="469" r:id="rId47"/>
    <p:sldId id="261" r:id="rId48"/>
    <p:sldId id="3038" r:id="rId49"/>
    <p:sldId id="258" r:id="rId50"/>
    <p:sldId id="339" r:id="rId51"/>
    <p:sldId id="904" r:id="rId52"/>
    <p:sldId id="3041" r:id="rId53"/>
    <p:sldId id="894" r:id="rId54"/>
    <p:sldId id="906" r:id="rId55"/>
    <p:sldId id="905" r:id="rId56"/>
    <p:sldId id="267" r:id="rId57"/>
    <p:sldId id="259" r:id="rId58"/>
    <p:sldId id="476" r:id="rId59"/>
    <p:sldId id="912" r:id="rId60"/>
    <p:sldId id="913" r:id="rId61"/>
    <p:sldId id="914" r:id="rId62"/>
    <p:sldId id="356" r:id="rId63"/>
    <p:sldId id="380" r:id="rId64"/>
    <p:sldId id="378" r:id="rId65"/>
    <p:sldId id="278" r:id="rId66"/>
    <p:sldId id="419" r:id="rId67"/>
    <p:sldId id="423" r:id="rId68"/>
    <p:sldId id="479" r:id="rId69"/>
    <p:sldId id="915" r:id="rId70"/>
    <p:sldId id="305" r:id="rId71"/>
    <p:sldId id="475" r:id="rId72"/>
    <p:sldId id="909" r:id="rId73"/>
    <p:sldId id="917" r:id="rId74"/>
    <p:sldId id="286" r:id="rId75"/>
    <p:sldId id="897" r:id="rId76"/>
    <p:sldId id="293" r:id="rId77"/>
    <p:sldId id="264" r:id="rId78"/>
    <p:sldId id="925" r:id="rId79"/>
    <p:sldId id="349" r:id="rId80"/>
    <p:sldId id="901" r:id="rId81"/>
    <p:sldId id="470" r:id="rId82"/>
    <p:sldId id="908" r:id="rId83"/>
    <p:sldId id="411" r:id="rId84"/>
    <p:sldId id="316" r:id="rId85"/>
    <p:sldId id="317" r:id="rId86"/>
    <p:sldId id="3017" r:id="rId87"/>
    <p:sldId id="921" r:id="rId88"/>
    <p:sldId id="277" r:id="rId89"/>
    <p:sldId id="478" r:id="rId90"/>
    <p:sldId id="895" r:id="rId91"/>
    <p:sldId id="263" r:id="rId92"/>
    <p:sldId id="932" r:id="rId93"/>
    <p:sldId id="937" r:id="rId94"/>
    <p:sldId id="935" r:id="rId95"/>
    <p:sldId id="933" r:id="rId96"/>
    <p:sldId id="934" r:id="rId97"/>
    <p:sldId id="260" r:id="rId98"/>
    <p:sldId id="938" r:id="rId99"/>
    <p:sldId id="474" r:id="rId100"/>
    <p:sldId id="923" r:id="rId101"/>
    <p:sldId id="486" r:id="rId102"/>
    <p:sldId id="473" r:id="rId103"/>
    <p:sldId id="940" r:id="rId104"/>
    <p:sldId id="393" r:id="rId105"/>
    <p:sldId id="288" r:id="rId106"/>
    <p:sldId id="296" r:id="rId107"/>
    <p:sldId id="289" r:id="rId108"/>
    <p:sldId id="365" r:id="rId109"/>
    <p:sldId id="943" r:id="rId110"/>
    <p:sldId id="410" r:id="rId111"/>
    <p:sldId id="290" r:id="rId112"/>
    <p:sldId id="270" r:id="rId113"/>
    <p:sldId id="456" r:id="rId114"/>
    <p:sldId id="455" r:id="rId115"/>
    <p:sldId id="472" r:id="rId116"/>
    <p:sldId id="1067" r:id="rId117"/>
    <p:sldId id="291" r:id="rId118"/>
    <p:sldId id="483" r:id="rId119"/>
    <p:sldId id="457" r:id="rId120"/>
    <p:sldId id="3035" r:id="rId121"/>
    <p:sldId id="3036" r:id="rId122"/>
    <p:sldId id="318" r:id="rId123"/>
    <p:sldId id="3037" r:id="rId124"/>
    <p:sldId id="481" r:id="rId125"/>
    <p:sldId id="321" r:id="rId126"/>
    <p:sldId id="927" r:id="rId127"/>
    <p:sldId id="3040" r:id="rId128"/>
    <p:sldId id="276" r:id="rId129"/>
    <p:sldId id="480" r:id="rId130"/>
    <p:sldId id="262" r:id="rId131"/>
    <p:sldId id="345" r:id="rId132"/>
    <p:sldId id="942" r:id="rId133"/>
    <p:sldId id="347" r:id="rId134"/>
    <p:sldId id="484" r:id="rId135"/>
    <p:sldId id="931" r:id="rId136"/>
    <p:sldId id="930" r:id="rId137"/>
    <p:sldId id="346" r:id="rId138"/>
    <p:sldId id="406" r:id="rId139"/>
    <p:sldId id="307" r:id="rId140"/>
    <p:sldId id="445" r:id="rId141"/>
    <p:sldId id="918" r:id="rId142"/>
    <p:sldId id="919" r:id="rId143"/>
    <p:sldId id="929" r:id="rId144"/>
    <p:sldId id="926" r:id="rId145"/>
    <p:sldId id="928" r:id="rId146"/>
    <p:sldId id="348" r:id="rId147"/>
    <p:sldId id="924" r:id="rId148"/>
    <p:sldId id="477" r:id="rId149"/>
    <p:sldId id="482" r:id="rId150"/>
    <p:sldId id="903" r:id="rId151"/>
    <p:sldId id="902" r:id="rId152"/>
    <p:sldId id="303" r:id="rId153"/>
    <p:sldId id="920" r:id="rId154"/>
    <p:sldId id="911" r:id="rId155"/>
    <p:sldId id="922" r:id="rId156"/>
    <p:sldId id="916" r:id="rId157"/>
    <p:sldId id="944" r:id="rId158"/>
    <p:sldId id="941" r:id="rId159"/>
    <p:sldId id="3039" r:id="rId160"/>
    <p:sldId id="279" r:id="rId161"/>
    <p:sldId id="266" r:id="rId162"/>
    <p:sldId id="376" r:id="rId163"/>
    <p:sldId id="377" r:id="rId164"/>
    <p:sldId id="280" r:id="rId165"/>
    <p:sldId id="281" r:id="rId166"/>
    <p:sldId id="282" r:id="rId167"/>
    <p:sldId id="283" r:id="rId168"/>
    <p:sldId id="284" r:id="rId169"/>
    <p:sldId id="471" r:id="rId170"/>
    <p:sldId id="300" r:id="rId171"/>
    <p:sldId id="891" r:id="rId172"/>
    <p:sldId id="427" r:id="rId173"/>
    <p:sldId id="437" r:id="rId174"/>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3175"/>
            <p14:sldId id="3052"/>
            <p14:sldId id="3176"/>
            <p14:sldId id="3171"/>
            <p14:sldId id="3174"/>
            <p14:sldId id="3054"/>
            <p14:sldId id="3019"/>
            <p14:sldId id="3155"/>
            <p14:sldId id="3162"/>
            <p14:sldId id="3177"/>
            <p14:sldId id="3046"/>
            <p14:sldId id="3170"/>
            <p14:sldId id="581"/>
            <p14:sldId id="3042"/>
            <p14:sldId id="3165"/>
            <p14:sldId id="3033"/>
            <p14:sldId id="3055"/>
            <p14:sldId id="3056"/>
            <p14:sldId id="3047"/>
            <p14:sldId id="3156"/>
            <p14:sldId id="3172"/>
            <p14:sldId id="3032"/>
            <p14:sldId id="3173"/>
            <p14:sldId id="3049"/>
            <p14:sldId id="3031"/>
            <p14:sldId id="577"/>
            <p14:sldId id="3178"/>
            <p14:sldId id="3164"/>
            <p14:sldId id="3179"/>
            <p14:sldId id="3163"/>
            <p14:sldId id="3180"/>
            <p14:sldId id="299"/>
            <p14:sldId id="3159"/>
            <p14:sldId id="3050"/>
            <p14:sldId id="3169"/>
            <p14:sldId id="2986"/>
            <p14:sldId id="893"/>
            <p14:sldId id="899"/>
            <p14:sldId id="487"/>
            <p14:sldId id="301"/>
            <p14:sldId id="469"/>
            <p14:sldId id="261"/>
            <p14:sldId id="3038"/>
            <p14:sldId id="258"/>
            <p14:sldId id="339"/>
            <p14:sldId id="904"/>
            <p14:sldId id="3041"/>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25"/>
            <p14:sldId id="349"/>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3040"/>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3039"/>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6137"/>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p:restoredTop sz="84687"/>
  </p:normalViewPr>
  <p:slideViewPr>
    <p:cSldViewPr snapToGrid="0" snapToObjects="1">
      <p:cViewPr varScale="1">
        <p:scale>
          <a:sx n="147" d="100"/>
          <a:sy n="147" d="100"/>
        </p:scale>
        <p:origin x="880" y="184"/>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viewProps" Target="viewProps.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A52F05-D065-F84D-B238-735699835F9F}" type="doc">
      <dgm:prSet loTypeId="urn:microsoft.com/office/officeart/2005/8/layout/pyramid1" loCatId="" qsTypeId="urn:microsoft.com/office/officeart/2005/8/quickstyle/simple1" qsCatId="simple" csTypeId="urn:microsoft.com/office/officeart/2005/8/colors/accent5_2" csCatId="accent5" phldr="1"/>
      <dgm:spPr/>
    </dgm:pt>
    <dgm:pt modelId="{61476DF0-1F4F-DB47-A32F-FEB5E99DD8CF}">
      <dgm:prSet phldrT="[Text]" custT="1"/>
      <dgm:spPr/>
      <dgm:t>
        <a:bodyPr/>
        <a:lstStyle/>
        <a:p>
          <a:r>
            <a:rPr lang="en-US" sz="1100" dirty="0"/>
            <a:t>Self-Actualization</a:t>
          </a:r>
        </a:p>
      </dgm:t>
    </dgm:pt>
    <dgm:pt modelId="{9CDF8837-88BD-DD45-87C6-C53DAC9E94F0}" type="parTrans" cxnId="{32D952A3-413E-6542-BC64-E7C06282D58D}">
      <dgm:prSet/>
      <dgm:spPr/>
      <dgm:t>
        <a:bodyPr/>
        <a:lstStyle/>
        <a:p>
          <a:endParaRPr lang="en-US"/>
        </a:p>
      </dgm:t>
    </dgm:pt>
    <dgm:pt modelId="{8259B47D-C03E-2A41-B99C-A9C8B3956E85}" type="sibTrans" cxnId="{32D952A3-413E-6542-BC64-E7C06282D58D}">
      <dgm:prSet/>
      <dgm:spPr/>
      <dgm:t>
        <a:bodyPr/>
        <a:lstStyle/>
        <a:p>
          <a:endParaRPr lang="en-US"/>
        </a:p>
      </dgm:t>
    </dgm:pt>
    <dgm:pt modelId="{7C3A199E-19F8-4049-959C-BE36306851A8}">
      <dgm:prSet phldrT="[Text]"/>
      <dgm:spPr/>
      <dgm:t>
        <a:bodyPr/>
        <a:lstStyle/>
        <a:p>
          <a:r>
            <a:rPr lang="en-US" dirty="0"/>
            <a:t>Esteem</a:t>
          </a:r>
        </a:p>
      </dgm:t>
    </dgm:pt>
    <dgm:pt modelId="{3B1E4525-0C94-E041-8287-F590D8E6811C}" type="parTrans" cxnId="{DB62BF6D-0E2C-704E-9928-F609B0346238}">
      <dgm:prSet/>
      <dgm:spPr/>
      <dgm:t>
        <a:bodyPr/>
        <a:lstStyle/>
        <a:p>
          <a:endParaRPr lang="en-US"/>
        </a:p>
      </dgm:t>
    </dgm:pt>
    <dgm:pt modelId="{D52F4925-A69A-0640-85FA-3A51D042841D}" type="sibTrans" cxnId="{DB62BF6D-0E2C-704E-9928-F609B0346238}">
      <dgm:prSet/>
      <dgm:spPr/>
      <dgm:t>
        <a:bodyPr/>
        <a:lstStyle/>
        <a:p>
          <a:endParaRPr lang="en-US"/>
        </a:p>
      </dgm:t>
    </dgm:pt>
    <dgm:pt modelId="{4A6F7564-1874-F645-8EBB-092F798E5A7C}">
      <dgm:prSet phldrT="[Text]"/>
      <dgm:spPr/>
      <dgm:t>
        <a:bodyPr/>
        <a:lstStyle/>
        <a:p>
          <a:r>
            <a:rPr lang="en-US" dirty="0"/>
            <a:t>Love and Belonging</a:t>
          </a:r>
        </a:p>
      </dgm:t>
    </dgm:pt>
    <dgm:pt modelId="{4ADEBCD6-4FE4-BE41-A92C-EFAC7CB1885E}" type="parTrans" cxnId="{733A3964-9CCE-0D45-97B4-7BC4932605D6}">
      <dgm:prSet/>
      <dgm:spPr/>
      <dgm:t>
        <a:bodyPr/>
        <a:lstStyle/>
        <a:p>
          <a:endParaRPr lang="en-US"/>
        </a:p>
      </dgm:t>
    </dgm:pt>
    <dgm:pt modelId="{E8E373A2-43B7-BB45-8500-300CAD66B22F}" type="sibTrans" cxnId="{733A3964-9CCE-0D45-97B4-7BC4932605D6}">
      <dgm:prSet/>
      <dgm:spPr/>
      <dgm:t>
        <a:bodyPr/>
        <a:lstStyle/>
        <a:p>
          <a:endParaRPr lang="en-US"/>
        </a:p>
      </dgm:t>
    </dgm:pt>
    <dgm:pt modelId="{6AAA965F-0A21-4D4F-8D26-90E176D0C5EB}">
      <dgm:prSet phldrT="[Text]"/>
      <dgm:spPr/>
      <dgm:t>
        <a:bodyPr/>
        <a:lstStyle/>
        <a:p>
          <a:r>
            <a:rPr lang="en-US" dirty="0"/>
            <a:t>Safety and Security</a:t>
          </a:r>
        </a:p>
      </dgm:t>
    </dgm:pt>
    <dgm:pt modelId="{C1D00F1E-D4F5-AA49-A72E-B63E49D65E7C}" type="parTrans" cxnId="{3D36D4C2-D8E1-4E4F-84BA-06C1275BCEF5}">
      <dgm:prSet/>
      <dgm:spPr/>
      <dgm:t>
        <a:bodyPr/>
        <a:lstStyle/>
        <a:p>
          <a:endParaRPr lang="en-US"/>
        </a:p>
      </dgm:t>
    </dgm:pt>
    <dgm:pt modelId="{BD2AE147-F941-4A49-910C-8BEA35DFE0F1}" type="sibTrans" cxnId="{3D36D4C2-D8E1-4E4F-84BA-06C1275BCEF5}">
      <dgm:prSet/>
      <dgm:spPr/>
      <dgm:t>
        <a:bodyPr/>
        <a:lstStyle/>
        <a:p>
          <a:endParaRPr lang="en-US"/>
        </a:p>
      </dgm:t>
    </dgm:pt>
    <dgm:pt modelId="{0B52C08B-E2FA-704E-B675-05762DE5A767}">
      <dgm:prSet phldrT="[Text]"/>
      <dgm:spPr/>
      <dgm:t>
        <a:bodyPr/>
        <a:lstStyle/>
        <a:p>
          <a:r>
            <a:rPr lang="en-US" dirty="0"/>
            <a:t>Physiological needs</a:t>
          </a:r>
        </a:p>
      </dgm:t>
    </dgm:pt>
    <dgm:pt modelId="{426DB77F-4F67-3944-8228-B4147AE72E31}" type="parTrans" cxnId="{4055874E-AD81-E24E-92B8-65C0C6BCCBA1}">
      <dgm:prSet/>
      <dgm:spPr/>
      <dgm:t>
        <a:bodyPr/>
        <a:lstStyle/>
        <a:p>
          <a:endParaRPr lang="en-US"/>
        </a:p>
      </dgm:t>
    </dgm:pt>
    <dgm:pt modelId="{C4E68D03-0F1D-454A-A7BD-5A8ED47CA65B}" type="sibTrans" cxnId="{4055874E-AD81-E24E-92B8-65C0C6BCCBA1}">
      <dgm:prSet/>
      <dgm:spPr/>
      <dgm:t>
        <a:bodyPr/>
        <a:lstStyle/>
        <a:p>
          <a:endParaRPr lang="en-US"/>
        </a:p>
      </dgm:t>
    </dgm:pt>
    <dgm:pt modelId="{3517CE3E-A800-BD46-A612-DAFE2272BE07}" type="pres">
      <dgm:prSet presAssocID="{CCA52F05-D065-F84D-B238-735699835F9F}" presName="Name0" presStyleCnt="0">
        <dgm:presLayoutVars>
          <dgm:dir/>
          <dgm:animLvl val="lvl"/>
          <dgm:resizeHandles val="exact"/>
        </dgm:presLayoutVars>
      </dgm:prSet>
      <dgm:spPr/>
    </dgm:pt>
    <dgm:pt modelId="{6574C80F-1F6E-0C4F-BC5D-49EBF62684AE}" type="pres">
      <dgm:prSet presAssocID="{61476DF0-1F4F-DB47-A32F-FEB5E99DD8CF}" presName="Name8" presStyleCnt="0"/>
      <dgm:spPr/>
    </dgm:pt>
    <dgm:pt modelId="{E96AAF0A-52D5-E046-91EA-97C775167173}" type="pres">
      <dgm:prSet presAssocID="{61476DF0-1F4F-DB47-A32F-FEB5E99DD8CF}" presName="level" presStyleLbl="node1" presStyleIdx="0" presStyleCnt="5">
        <dgm:presLayoutVars>
          <dgm:chMax val="1"/>
          <dgm:bulletEnabled val="1"/>
        </dgm:presLayoutVars>
      </dgm:prSet>
      <dgm:spPr/>
    </dgm:pt>
    <dgm:pt modelId="{F588F6A1-A1A1-2F4C-9EDC-987C7041DB42}" type="pres">
      <dgm:prSet presAssocID="{61476DF0-1F4F-DB47-A32F-FEB5E99DD8CF}" presName="levelTx" presStyleLbl="revTx" presStyleIdx="0" presStyleCnt="0">
        <dgm:presLayoutVars>
          <dgm:chMax val="1"/>
          <dgm:bulletEnabled val="1"/>
        </dgm:presLayoutVars>
      </dgm:prSet>
      <dgm:spPr/>
    </dgm:pt>
    <dgm:pt modelId="{6210C4AC-2A67-7548-B751-E30B75169ABA}" type="pres">
      <dgm:prSet presAssocID="{7C3A199E-19F8-4049-959C-BE36306851A8}" presName="Name8" presStyleCnt="0"/>
      <dgm:spPr/>
    </dgm:pt>
    <dgm:pt modelId="{7A149F11-73A7-174A-B5AB-4CD9C7DA3B35}" type="pres">
      <dgm:prSet presAssocID="{7C3A199E-19F8-4049-959C-BE36306851A8}" presName="level" presStyleLbl="node1" presStyleIdx="1" presStyleCnt="5">
        <dgm:presLayoutVars>
          <dgm:chMax val="1"/>
          <dgm:bulletEnabled val="1"/>
        </dgm:presLayoutVars>
      </dgm:prSet>
      <dgm:spPr/>
    </dgm:pt>
    <dgm:pt modelId="{3DFCAFE6-E8A7-664A-9C67-56C64E0E7AB9}" type="pres">
      <dgm:prSet presAssocID="{7C3A199E-19F8-4049-959C-BE36306851A8}" presName="levelTx" presStyleLbl="revTx" presStyleIdx="0" presStyleCnt="0">
        <dgm:presLayoutVars>
          <dgm:chMax val="1"/>
          <dgm:bulletEnabled val="1"/>
        </dgm:presLayoutVars>
      </dgm:prSet>
      <dgm:spPr/>
    </dgm:pt>
    <dgm:pt modelId="{687A064D-3D59-0E46-8312-3F8B3625758C}" type="pres">
      <dgm:prSet presAssocID="{4A6F7564-1874-F645-8EBB-092F798E5A7C}" presName="Name8" presStyleCnt="0"/>
      <dgm:spPr/>
    </dgm:pt>
    <dgm:pt modelId="{B6C3236E-17D5-FC4C-87D7-E358104D98F7}" type="pres">
      <dgm:prSet presAssocID="{4A6F7564-1874-F645-8EBB-092F798E5A7C}" presName="level" presStyleLbl="node1" presStyleIdx="2" presStyleCnt="5">
        <dgm:presLayoutVars>
          <dgm:chMax val="1"/>
          <dgm:bulletEnabled val="1"/>
        </dgm:presLayoutVars>
      </dgm:prSet>
      <dgm:spPr/>
    </dgm:pt>
    <dgm:pt modelId="{83EDF114-2FF7-914A-BFA1-408E8721224D}" type="pres">
      <dgm:prSet presAssocID="{4A6F7564-1874-F645-8EBB-092F798E5A7C}" presName="levelTx" presStyleLbl="revTx" presStyleIdx="0" presStyleCnt="0">
        <dgm:presLayoutVars>
          <dgm:chMax val="1"/>
          <dgm:bulletEnabled val="1"/>
        </dgm:presLayoutVars>
      </dgm:prSet>
      <dgm:spPr/>
    </dgm:pt>
    <dgm:pt modelId="{C7C1BBA0-6166-6945-A0AC-4B0CD24982C9}" type="pres">
      <dgm:prSet presAssocID="{6AAA965F-0A21-4D4F-8D26-90E176D0C5EB}" presName="Name8" presStyleCnt="0"/>
      <dgm:spPr/>
    </dgm:pt>
    <dgm:pt modelId="{F9DB03FA-307E-FB42-A0D1-C4862AB48F5F}" type="pres">
      <dgm:prSet presAssocID="{6AAA965F-0A21-4D4F-8D26-90E176D0C5EB}" presName="level" presStyleLbl="node1" presStyleIdx="3" presStyleCnt="5">
        <dgm:presLayoutVars>
          <dgm:chMax val="1"/>
          <dgm:bulletEnabled val="1"/>
        </dgm:presLayoutVars>
      </dgm:prSet>
      <dgm:spPr/>
    </dgm:pt>
    <dgm:pt modelId="{2BBEFF3F-CEC3-3742-A8CE-FD995ECC0D53}" type="pres">
      <dgm:prSet presAssocID="{6AAA965F-0A21-4D4F-8D26-90E176D0C5EB}" presName="levelTx" presStyleLbl="revTx" presStyleIdx="0" presStyleCnt="0">
        <dgm:presLayoutVars>
          <dgm:chMax val="1"/>
          <dgm:bulletEnabled val="1"/>
        </dgm:presLayoutVars>
      </dgm:prSet>
      <dgm:spPr/>
    </dgm:pt>
    <dgm:pt modelId="{734FFEE5-18AB-1541-8961-B27C6FA8CA3F}" type="pres">
      <dgm:prSet presAssocID="{0B52C08B-E2FA-704E-B675-05762DE5A767}" presName="Name8" presStyleCnt="0"/>
      <dgm:spPr/>
    </dgm:pt>
    <dgm:pt modelId="{0677D96B-AE4B-3047-8A34-F12CF0EB6D77}" type="pres">
      <dgm:prSet presAssocID="{0B52C08B-E2FA-704E-B675-05762DE5A767}" presName="level" presStyleLbl="node1" presStyleIdx="4" presStyleCnt="5">
        <dgm:presLayoutVars>
          <dgm:chMax val="1"/>
          <dgm:bulletEnabled val="1"/>
        </dgm:presLayoutVars>
      </dgm:prSet>
      <dgm:spPr/>
    </dgm:pt>
    <dgm:pt modelId="{91B99AEC-57E6-8144-B7B1-5124AB413931}" type="pres">
      <dgm:prSet presAssocID="{0B52C08B-E2FA-704E-B675-05762DE5A767}" presName="levelTx" presStyleLbl="revTx" presStyleIdx="0" presStyleCnt="0">
        <dgm:presLayoutVars>
          <dgm:chMax val="1"/>
          <dgm:bulletEnabled val="1"/>
        </dgm:presLayoutVars>
      </dgm:prSet>
      <dgm:spPr/>
    </dgm:pt>
  </dgm:ptLst>
  <dgm:cxnLst>
    <dgm:cxn modelId="{8EDBD904-DAE1-9C46-8750-0F095227E269}" type="presOf" srcId="{4A6F7564-1874-F645-8EBB-092F798E5A7C}" destId="{83EDF114-2FF7-914A-BFA1-408E8721224D}" srcOrd="1" destOrd="0" presId="urn:microsoft.com/office/officeart/2005/8/layout/pyramid1"/>
    <dgm:cxn modelId="{956D3F24-D123-C34E-9B75-5CFB40F3C427}" type="presOf" srcId="{CCA52F05-D065-F84D-B238-735699835F9F}" destId="{3517CE3E-A800-BD46-A612-DAFE2272BE07}" srcOrd="0" destOrd="0" presId="urn:microsoft.com/office/officeart/2005/8/layout/pyramid1"/>
    <dgm:cxn modelId="{38E9BE45-1140-C948-84A4-11778F6C5ACD}" type="presOf" srcId="{0B52C08B-E2FA-704E-B675-05762DE5A767}" destId="{0677D96B-AE4B-3047-8A34-F12CF0EB6D77}" srcOrd="0" destOrd="0" presId="urn:microsoft.com/office/officeart/2005/8/layout/pyramid1"/>
    <dgm:cxn modelId="{4055874E-AD81-E24E-92B8-65C0C6BCCBA1}" srcId="{CCA52F05-D065-F84D-B238-735699835F9F}" destId="{0B52C08B-E2FA-704E-B675-05762DE5A767}" srcOrd="4" destOrd="0" parTransId="{426DB77F-4F67-3944-8228-B4147AE72E31}" sibTransId="{C4E68D03-0F1D-454A-A7BD-5A8ED47CA65B}"/>
    <dgm:cxn modelId="{EB24FE50-FF13-8245-814B-1784BA3AAD3C}" type="presOf" srcId="{61476DF0-1F4F-DB47-A32F-FEB5E99DD8CF}" destId="{F588F6A1-A1A1-2F4C-9EDC-987C7041DB42}" srcOrd="1" destOrd="0" presId="urn:microsoft.com/office/officeart/2005/8/layout/pyramid1"/>
    <dgm:cxn modelId="{733A3964-9CCE-0D45-97B4-7BC4932605D6}" srcId="{CCA52F05-D065-F84D-B238-735699835F9F}" destId="{4A6F7564-1874-F645-8EBB-092F798E5A7C}" srcOrd="2" destOrd="0" parTransId="{4ADEBCD6-4FE4-BE41-A92C-EFAC7CB1885E}" sibTransId="{E8E373A2-43B7-BB45-8500-300CAD66B22F}"/>
    <dgm:cxn modelId="{DB62BF6D-0E2C-704E-9928-F609B0346238}" srcId="{CCA52F05-D065-F84D-B238-735699835F9F}" destId="{7C3A199E-19F8-4049-959C-BE36306851A8}" srcOrd="1" destOrd="0" parTransId="{3B1E4525-0C94-E041-8287-F590D8E6811C}" sibTransId="{D52F4925-A69A-0640-85FA-3A51D042841D}"/>
    <dgm:cxn modelId="{32D952A3-413E-6542-BC64-E7C06282D58D}" srcId="{CCA52F05-D065-F84D-B238-735699835F9F}" destId="{61476DF0-1F4F-DB47-A32F-FEB5E99DD8CF}" srcOrd="0" destOrd="0" parTransId="{9CDF8837-88BD-DD45-87C6-C53DAC9E94F0}" sibTransId="{8259B47D-C03E-2A41-B99C-A9C8B3956E85}"/>
    <dgm:cxn modelId="{8863D2A5-C884-A94D-AD0B-39FC9E062629}" type="presOf" srcId="{6AAA965F-0A21-4D4F-8D26-90E176D0C5EB}" destId="{2BBEFF3F-CEC3-3742-A8CE-FD995ECC0D53}" srcOrd="1" destOrd="0" presId="urn:microsoft.com/office/officeart/2005/8/layout/pyramid1"/>
    <dgm:cxn modelId="{95CFBDB0-214A-0C41-8940-50B5E51B1148}" type="presOf" srcId="{4A6F7564-1874-F645-8EBB-092F798E5A7C}" destId="{B6C3236E-17D5-FC4C-87D7-E358104D98F7}" srcOrd="0" destOrd="0" presId="urn:microsoft.com/office/officeart/2005/8/layout/pyramid1"/>
    <dgm:cxn modelId="{3D36D4C2-D8E1-4E4F-84BA-06C1275BCEF5}" srcId="{CCA52F05-D065-F84D-B238-735699835F9F}" destId="{6AAA965F-0A21-4D4F-8D26-90E176D0C5EB}" srcOrd="3" destOrd="0" parTransId="{C1D00F1E-D4F5-AA49-A72E-B63E49D65E7C}" sibTransId="{BD2AE147-F941-4A49-910C-8BEA35DFE0F1}"/>
    <dgm:cxn modelId="{F64E1ADB-6996-8141-9C8B-87B963ADF33E}" type="presOf" srcId="{61476DF0-1F4F-DB47-A32F-FEB5E99DD8CF}" destId="{E96AAF0A-52D5-E046-91EA-97C775167173}" srcOrd="0" destOrd="0" presId="urn:microsoft.com/office/officeart/2005/8/layout/pyramid1"/>
    <dgm:cxn modelId="{FEA5FDF6-6577-9646-ADB8-0A68F4361EAE}" type="presOf" srcId="{6AAA965F-0A21-4D4F-8D26-90E176D0C5EB}" destId="{F9DB03FA-307E-FB42-A0D1-C4862AB48F5F}" srcOrd="0" destOrd="0" presId="urn:microsoft.com/office/officeart/2005/8/layout/pyramid1"/>
    <dgm:cxn modelId="{3333CBF8-DA62-A747-819B-5E767F2BFCFB}" type="presOf" srcId="{7C3A199E-19F8-4049-959C-BE36306851A8}" destId="{7A149F11-73A7-174A-B5AB-4CD9C7DA3B35}" srcOrd="0" destOrd="0" presId="urn:microsoft.com/office/officeart/2005/8/layout/pyramid1"/>
    <dgm:cxn modelId="{CF4677FA-9365-5844-BC45-9EB2B4BB501D}" type="presOf" srcId="{7C3A199E-19F8-4049-959C-BE36306851A8}" destId="{3DFCAFE6-E8A7-664A-9C67-56C64E0E7AB9}" srcOrd="1" destOrd="0" presId="urn:microsoft.com/office/officeart/2005/8/layout/pyramid1"/>
    <dgm:cxn modelId="{EB1F08FB-0101-7E4D-967B-D577D83FCF39}" type="presOf" srcId="{0B52C08B-E2FA-704E-B675-05762DE5A767}" destId="{91B99AEC-57E6-8144-B7B1-5124AB413931}" srcOrd="1" destOrd="0" presId="urn:microsoft.com/office/officeart/2005/8/layout/pyramid1"/>
    <dgm:cxn modelId="{485D8147-0E8E-5C4D-814A-2857CA732E9E}" type="presParOf" srcId="{3517CE3E-A800-BD46-A612-DAFE2272BE07}" destId="{6574C80F-1F6E-0C4F-BC5D-49EBF62684AE}" srcOrd="0" destOrd="0" presId="urn:microsoft.com/office/officeart/2005/8/layout/pyramid1"/>
    <dgm:cxn modelId="{43ED9693-D72E-B049-8414-2F723142F49A}" type="presParOf" srcId="{6574C80F-1F6E-0C4F-BC5D-49EBF62684AE}" destId="{E96AAF0A-52D5-E046-91EA-97C775167173}" srcOrd="0" destOrd="0" presId="urn:microsoft.com/office/officeart/2005/8/layout/pyramid1"/>
    <dgm:cxn modelId="{1AB61EAA-0079-404B-87D5-8F81C336E112}" type="presParOf" srcId="{6574C80F-1F6E-0C4F-BC5D-49EBF62684AE}" destId="{F588F6A1-A1A1-2F4C-9EDC-987C7041DB42}" srcOrd="1" destOrd="0" presId="urn:microsoft.com/office/officeart/2005/8/layout/pyramid1"/>
    <dgm:cxn modelId="{DECF81F9-027F-5B40-B7B7-4A384FA8FE2C}" type="presParOf" srcId="{3517CE3E-A800-BD46-A612-DAFE2272BE07}" destId="{6210C4AC-2A67-7548-B751-E30B75169ABA}" srcOrd="1" destOrd="0" presId="urn:microsoft.com/office/officeart/2005/8/layout/pyramid1"/>
    <dgm:cxn modelId="{5D0EFDCF-EF4D-EC4E-8E47-B3B098CB8DF2}" type="presParOf" srcId="{6210C4AC-2A67-7548-B751-E30B75169ABA}" destId="{7A149F11-73A7-174A-B5AB-4CD9C7DA3B35}" srcOrd="0" destOrd="0" presId="urn:microsoft.com/office/officeart/2005/8/layout/pyramid1"/>
    <dgm:cxn modelId="{EDFFEB0E-36D0-0D41-AA87-386E62E79864}" type="presParOf" srcId="{6210C4AC-2A67-7548-B751-E30B75169ABA}" destId="{3DFCAFE6-E8A7-664A-9C67-56C64E0E7AB9}" srcOrd="1" destOrd="0" presId="urn:microsoft.com/office/officeart/2005/8/layout/pyramid1"/>
    <dgm:cxn modelId="{2142B6B9-4154-DE4F-94A4-97C5DE83A006}" type="presParOf" srcId="{3517CE3E-A800-BD46-A612-DAFE2272BE07}" destId="{687A064D-3D59-0E46-8312-3F8B3625758C}" srcOrd="2" destOrd="0" presId="urn:microsoft.com/office/officeart/2005/8/layout/pyramid1"/>
    <dgm:cxn modelId="{A78DFB51-BF0E-D04B-9F0A-36BBFBC635D9}" type="presParOf" srcId="{687A064D-3D59-0E46-8312-3F8B3625758C}" destId="{B6C3236E-17D5-FC4C-87D7-E358104D98F7}" srcOrd="0" destOrd="0" presId="urn:microsoft.com/office/officeart/2005/8/layout/pyramid1"/>
    <dgm:cxn modelId="{10763A93-9831-304C-A70A-17527AFB53D4}" type="presParOf" srcId="{687A064D-3D59-0E46-8312-3F8B3625758C}" destId="{83EDF114-2FF7-914A-BFA1-408E8721224D}" srcOrd="1" destOrd="0" presId="urn:microsoft.com/office/officeart/2005/8/layout/pyramid1"/>
    <dgm:cxn modelId="{900153C1-CB04-7440-B9BE-867B50BC8CB6}" type="presParOf" srcId="{3517CE3E-A800-BD46-A612-DAFE2272BE07}" destId="{C7C1BBA0-6166-6945-A0AC-4B0CD24982C9}" srcOrd="3" destOrd="0" presId="urn:microsoft.com/office/officeart/2005/8/layout/pyramid1"/>
    <dgm:cxn modelId="{FFD97022-BFAD-6140-8B37-4BEAD17DF937}" type="presParOf" srcId="{C7C1BBA0-6166-6945-A0AC-4B0CD24982C9}" destId="{F9DB03FA-307E-FB42-A0D1-C4862AB48F5F}" srcOrd="0" destOrd="0" presId="urn:microsoft.com/office/officeart/2005/8/layout/pyramid1"/>
    <dgm:cxn modelId="{3E9EA3BA-7AF7-2D4F-950E-394C81BEAB40}" type="presParOf" srcId="{C7C1BBA0-6166-6945-A0AC-4B0CD24982C9}" destId="{2BBEFF3F-CEC3-3742-A8CE-FD995ECC0D53}" srcOrd="1" destOrd="0" presId="urn:microsoft.com/office/officeart/2005/8/layout/pyramid1"/>
    <dgm:cxn modelId="{70944845-73C2-5B44-92F7-4ABC67C3E417}" type="presParOf" srcId="{3517CE3E-A800-BD46-A612-DAFE2272BE07}" destId="{734FFEE5-18AB-1541-8961-B27C6FA8CA3F}" srcOrd="4" destOrd="0" presId="urn:microsoft.com/office/officeart/2005/8/layout/pyramid1"/>
    <dgm:cxn modelId="{15E60CC0-607A-0F42-B42B-D1F04F808380}" type="presParOf" srcId="{734FFEE5-18AB-1541-8961-B27C6FA8CA3F}" destId="{0677D96B-AE4B-3047-8A34-F12CF0EB6D77}" srcOrd="0" destOrd="0" presId="urn:microsoft.com/office/officeart/2005/8/layout/pyramid1"/>
    <dgm:cxn modelId="{34540B20-C303-204A-B736-E3CFB9362A27}" type="presParOf" srcId="{734FFEE5-18AB-1541-8961-B27C6FA8CA3F}" destId="{91B99AEC-57E6-8144-B7B1-5124AB413931}"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AAF0A-52D5-E046-91EA-97C775167173}">
      <dsp:nvSpPr>
        <dsp:cNvPr id="0" name=""/>
        <dsp:cNvSpPr/>
      </dsp:nvSpPr>
      <dsp:spPr>
        <a:xfrm>
          <a:off x="892468" y="0"/>
          <a:ext cx="446234"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Self-Actualization</a:t>
          </a:r>
        </a:p>
      </dsp:txBody>
      <dsp:txXfrm>
        <a:off x="892468" y="0"/>
        <a:ext cx="446234" cy="433299"/>
      </dsp:txXfrm>
    </dsp:sp>
    <dsp:sp modelId="{7A149F11-73A7-174A-B5AB-4CD9C7DA3B35}">
      <dsp:nvSpPr>
        <dsp:cNvPr id="0" name=""/>
        <dsp:cNvSpPr/>
      </dsp:nvSpPr>
      <dsp:spPr>
        <a:xfrm>
          <a:off x="669351" y="433299"/>
          <a:ext cx="892468"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Esteem</a:t>
          </a:r>
        </a:p>
      </dsp:txBody>
      <dsp:txXfrm>
        <a:off x="825533" y="433299"/>
        <a:ext cx="580104" cy="433299"/>
      </dsp:txXfrm>
    </dsp:sp>
    <dsp:sp modelId="{B6C3236E-17D5-FC4C-87D7-E358104D98F7}">
      <dsp:nvSpPr>
        <dsp:cNvPr id="0" name=""/>
        <dsp:cNvSpPr/>
      </dsp:nvSpPr>
      <dsp:spPr>
        <a:xfrm>
          <a:off x="446234" y="866598"/>
          <a:ext cx="1338703"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Love and Belonging</a:t>
          </a:r>
        </a:p>
      </dsp:txBody>
      <dsp:txXfrm>
        <a:off x="680507" y="866598"/>
        <a:ext cx="870157" cy="433299"/>
      </dsp:txXfrm>
    </dsp:sp>
    <dsp:sp modelId="{F9DB03FA-307E-FB42-A0D1-C4862AB48F5F}">
      <dsp:nvSpPr>
        <dsp:cNvPr id="0" name=""/>
        <dsp:cNvSpPr/>
      </dsp:nvSpPr>
      <dsp:spPr>
        <a:xfrm>
          <a:off x="223117" y="1299897"/>
          <a:ext cx="1784937"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Safety and Security</a:t>
          </a:r>
        </a:p>
      </dsp:txBody>
      <dsp:txXfrm>
        <a:off x="535481" y="1299897"/>
        <a:ext cx="1160209" cy="433299"/>
      </dsp:txXfrm>
    </dsp:sp>
    <dsp:sp modelId="{0677D96B-AE4B-3047-8A34-F12CF0EB6D77}">
      <dsp:nvSpPr>
        <dsp:cNvPr id="0" name=""/>
        <dsp:cNvSpPr/>
      </dsp:nvSpPr>
      <dsp:spPr>
        <a:xfrm>
          <a:off x="0" y="1733196"/>
          <a:ext cx="2231171"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Physiological needs</a:t>
          </a:r>
        </a:p>
      </dsp:txBody>
      <dsp:txXfrm>
        <a:off x="390455" y="1733196"/>
        <a:ext cx="1450261" cy="433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2232997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1087101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6580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1224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67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31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11/9/21</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608971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11/9/21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498"/>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799"/>
            </a:lvl1pPr>
            <a:lvl2pPr marL="342763" indent="0" algn="ctr">
              <a:buNone/>
              <a:defRPr sz="1499"/>
            </a:lvl2pPr>
            <a:lvl3pPr marL="685526" indent="0" algn="ctr">
              <a:buNone/>
              <a:defRPr sz="1349"/>
            </a:lvl3pPr>
            <a:lvl4pPr marL="1028289" indent="0" algn="ctr">
              <a:buNone/>
              <a:defRPr sz="1200"/>
            </a:lvl4pPr>
            <a:lvl5pPr marL="1371051" indent="0" algn="ctr">
              <a:buNone/>
              <a:defRPr sz="1200"/>
            </a:lvl5pPr>
            <a:lvl6pPr marL="1713814" indent="0" algn="ctr">
              <a:buNone/>
              <a:defRPr sz="1200"/>
            </a:lvl6pPr>
            <a:lvl7pPr marL="2056577" indent="0" algn="ctr">
              <a:buNone/>
              <a:defRPr sz="1200"/>
            </a:lvl7pPr>
            <a:lvl8pPr marL="2399340" indent="0" algn="ctr">
              <a:buNone/>
              <a:defRPr sz="1200"/>
            </a:lvl8pPr>
            <a:lvl9pPr marL="2742103"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85883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29781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5"/>
            <a:ext cx="7886700" cy="2139553"/>
          </a:xfrm>
        </p:spPr>
        <p:txBody>
          <a:bodyPr anchor="b"/>
          <a:lstStyle>
            <a:lvl1pPr>
              <a:defRPr sz="4498"/>
            </a:lvl1pPr>
          </a:lstStyle>
          <a:p>
            <a:r>
              <a:rPr lang="zh-CN" altLang="en-US"/>
              <a:t>单击此处编辑母版标题样式</a:t>
            </a:r>
          </a:p>
        </p:txBody>
      </p:sp>
      <p:sp>
        <p:nvSpPr>
          <p:cNvPr id="3" name="文本占位符 2"/>
          <p:cNvSpPr>
            <a:spLocks noGrp="1"/>
          </p:cNvSpPr>
          <p:nvPr>
            <p:ph type="body" idx="1"/>
          </p:nvPr>
        </p:nvSpPr>
        <p:spPr>
          <a:xfrm>
            <a:off x="623887" y="3442099"/>
            <a:ext cx="7886700" cy="1125140"/>
          </a:xfrm>
        </p:spPr>
        <p:txBody>
          <a:bodyPr/>
          <a:lstStyle>
            <a:lvl1pPr marL="0" indent="0">
              <a:buNone/>
              <a:defRPr sz="1799">
                <a:solidFill>
                  <a:schemeClr val="tx1">
                    <a:tint val="75000"/>
                  </a:schemeClr>
                </a:solidFill>
              </a:defRPr>
            </a:lvl1pPr>
            <a:lvl2pPr marL="342763" indent="0">
              <a:buNone/>
              <a:defRPr sz="1499">
                <a:solidFill>
                  <a:schemeClr val="tx1">
                    <a:tint val="75000"/>
                  </a:schemeClr>
                </a:solidFill>
              </a:defRPr>
            </a:lvl2pPr>
            <a:lvl3pPr marL="685526" indent="0">
              <a:buNone/>
              <a:defRPr sz="1349">
                <a:solidFill>
                  <a:schemeClr val="tx1">
                    <a:tint val="75000"/>
                  </a:schemeClr>
                </a:solidFill>
              </a:defRPr>
            </a:lvl3pPr>
            <a:lvl4pPr marL="1028289" indent="0">
              <a:buNone/>
              <a:defRPr sz="1200">
                <a:solidFill>
                  <a:schemeClr val="tx1">
                    <a:tint val="75000"/>
                  </a:schemeClr>
                </a:solidFill>
              </a:defRPr>
            </a:lvl4pPr>
            <a:lvl5pPr marL="1371051" indent="0">
              <a:buNone/>
              <a:defRPr sz="1200">
                <a:solidFill>
                  <a:schemeClr val="tx1">
                    <a:tint val="75000"/>
                  </a:schemeClr>
                </a:solidFill>
              </a:defRPr>
            </a:lvl5pPr>
            <a:lvl6pPr marL="1713814" indent="0">
              <a:buNone/>
              <a:defRPr sz="1200">
                <a:solidFill>
                  <a:schemeClr val="tx1">
                    <a:tint val="75000"/>
                  </a:schemeClr>
                </a:solidFill>
              </a:defRPr>
            </a:lvl6pPr>
            <a:lvl7pPr marL="2056577" indent="0">
              <a:buNone/>
              <a:defRPr sz="1200">
                <a:solidFill>
                  <a:schemeClr val="tx1">
                    <a:tint val="75000"/>
                  </a:schemeClr>
                </a:solidFill>
              </a:defRPr>
            </a:lvl7pPr>
            <a:lvl8pPr marL="2399340" indent="0">
              <a:buNone/>
              <a:defRPr sz="1200">
                <a:solidFill>
                  <a:schemeClr val="tx1">
                    <a:tint val="75000"/>
                  </a:schemeClr>
                </a:solidFill>
              </a:defRPr>
            </a:lvl8pPr>
            <a:lvl9pPr marL="2742103"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610104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39010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5"/>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799" b="1"/>
            </a:lvl1pPr>
            <a:lvl2pPr marL="342763" indent="0">
              <a:buNone/>
              <a:defRPr sz="1499" b="1"/>
            </a:lvl2pPr>
            <a:lvl3pPr marL="685526" indent="0">
              <a:buNone/>
              <a:defRPr sz="1349" b="1"/>
            </a:lvl3pPr>
            <a:lvl4pPr marL="1028289" indent="0">
              <a:buNone/>
              <a:defRPr sz="1200" b="1"/>
            </a:lvl4pPr>
            <a:lvl5pPr marL="1371051" indent="0">
              <a:buNone/>
              <a:defRPr sz="1200" b="1"/>
            </a:lvl5pPr>
            <a:lvl6pPr marL="1713814" indent="0">
              <a:buNone/>
              <a:defRPr sz="1200" b="1"/>
            </a:lvl6pPr>
            <a:lvl7pPr marL="2056577" indent="0">
              <a:buNone/>
              <a:defRPr sz="1200" b="1"/>
            </a:lvl7pPr>
            <a:lvl8pPr marL="2399340" indent="0">
              <a:buNone/>
              <a:defRPr sz="1200" b="1"/>
            </a:lvl8pPr>
            <a:lvl9pPr marL="2742103"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799" b="1"/>
            </a:lvl1pPr>
            <a:lvl2pPr marL="342763" indent="0">
              <a:buNone/>
              <a:defRPr sz="1499" b="1"/>
            </a:lvl2pPr>
            <a:lvl3pPr marL="685526" indent="0">
              <a:buNone/>
              <a:defRPr sz="1349" b="1"/>
            </a:lvl3pPr>
            <a:lvl4pPr marL="1028289" indent="0">
              <a:buNone/>
              <a:defRPr sz="1200" b="1"/>
            </a:lvl4pPr>
            <a:lvl5pPr marL="1371051" indent="0">
              <a:buNone/>
              <a:defRPr sz="1200" b="1"/>
            </a:lvl5pPr>
            <a:lvl6pPr marL="1713814" indent="0">
              <a:buNone/>
              <a:defRPr sz="1200" b="1"/>
            </a:lvl6pPr>
            <a:lvl7pPr marL="2056577" indent="0">
              <a:buNone/>
              <a:defRPr sz="1200" b="1"/>
            </a:lvl7pPr>
            <a:lvl8pPr marL="2399340" indent="0">
              <a:buNone/>
              <a:defRPr sz="1200" b="1"/>
            </a:lvl8pPr>
            <a:lvl9pPr marL="2742103"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10375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501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05216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00"/>
            <a:ext cx="2949178" cy="1200150"/>
          </a:xfrm>
        </p:spPr>
        <p:txBody>
          <a:bodyPr anchor="b"/>
          <a:lstStyle>
            <a:lvl1pPr>
              <a:defRPr sz="2399"/>
            </a:lvl1pPr>
          </a:lstStyle>
          <a:p>
            <a:r>
              <a:rPr lang="zh-CN" altLang="en-US"/>
              <a:t>单击此处编辑母版标题样式</a:t>
            </a:r>
          </a:p>
        </p:txBody>
      </p:sp>
      <p:sp>
        <p:nvSpPr>
          <p:cNvPr id="3" name="内容占位符 2"/>
          <p:cNvSpPr>
            <a:spLocks noGrp="1"/>
          </p:cNvSpPr>
          <p:nvPr>
            <p:ph idx="1"/>
          </p:nvPr>
        </p:nvSpPr>
        <p:spPr>
          <a:xfrm>
            <a:off x="3887391" y="740570"/>
            <a:ext cx="4629150" cy="3655219"/>
          </a:xfrm>
        </p:spPr>
        <p:txBody>
          <a:bodyPr/>
          <a:lstStyle>
            <a:lvl1pPr>
              <a:defRPr sz="2399"/>
            </a:lvl1pPr>
            <a:lvl2pPr>
              <a:defRPr sz="2099"/>
            </a:lvl2pPr>
            <a:lvl3pPr>
              <a:defRPr sz="1799"/>
            </a:lvl3pPr>
            <a:lvl4pPr>
              <a:defRPr sz="1499"/>
            </a:lvl4pPr>
            <a:lvl5pPr>
              <a:defRPr sz="1499"/>
            </a:lvl5pPr>
            <a:lvl6pPr>
              <a:defRPr sz="1499"/>
            </a:lvl6pPr>
            <a:lvl7pPr>
              <a:defRPr sz="1499"/>
            </a:lvl7pPr>
            <a:lvl8pPr>
              <a:defRPr sz="1499"/>
            </a:lvl8pPr>
            <a:lvl9pPr>
              <a:defRPr sz="1499"/>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2" y="1543050"/>
            <a:ext cx="2949178" cy="2858691"/>
          </a:xfrm>
        </p:spPr>
        <p:txBody>
          <a:bodyPr/>
          <a:lstStyle>
            <a:lvl1pPr marL="0" indent="0">
              <a:buNone/>
              <a:defRPr sz="1200"/>
            </a:lvl1pPr>
            <a:lvl2pPr marL="342763" indent="0">
              <a:buNone/>
              <a:defRPr sz="1050"/>
            </a:lvl2pPr>
            <a:lvl3pPr marL="685526" indent="0">
              <a:buNone/>
              <a:defRPr sz="900"/>
            </a:lvl3pPr>
            <a:lvl4pPr marL="1028289" indent="0">
              <a:buNone/>
              <a:defRPr sz="750"/>
            </a:lvl4pPr>
            <a:lvl5pPr marL="1371051" indent="0">
              <a:buNone/>
              <a:defRPr sz="750"/>
            </a:lvl5pPr>
            <a:lvl6pPr marL="1713814" indent="0">
              <a:buNone/>
              <a:defRPr sz="750"/>
            </a:lvl6pPr>
            <a:lvl7pPr marL="2056577" indent="0">
              <a:buNone/>
              <a:defRPr sz="750"/>
            </a:lvl7pPr>
            <a:lvl8pPr marL="2399340" indent="0">
              <a:buNone/>
              <a:defRPr sz="750"/>
            </a:lvl8pPr>
            <a:lvl9pPr marL="2742103"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35703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00"/>
            <a:ext cx="2949178" cy="1200150"/>
          </a:xfrm>
        </p:spPr>
        <p:txBody>
          <a:bodyPr anchor="b"/>
          <a:lstStyle>
            <a:lvl1pPr>
              <a:defRPr sz="2399"/>
            </a:lvl1pPr>
          </a:lstStyle>
          <a:p>
            <a:r>
              <a:rPr lang="zh-CN" altLang="en-US"/>
              <a:t>单击此处编辑母版标题样式</a:t>
            </a:r>
          </a:p>
        </p:txBody>
      </p:sp>
      <p:sp>
        <p:nvSpPr>
          <p:cNvPr id="3" name="图片占位符 2"/>
          <p:cNvSpPr>
            <a:spLocks noGrp="1"/>
          </p:cNvSpPr>
          <p:nvPr>
            <p:ph type="pic" idx="1"/>
          </p:nvPr>
        </p:nvSpPr>
        <p:spPr>
          <a:xfrm>
            <a:off x="3887391" y="740570"/>
            <a:ext cx="4629150" cy="3655219"/>
          </a:xfrm>
        </p:spPr>
        <p:txBody>
          <a:bodyPr/>
          <a:lstStyle>
            <a:lvl1pPr marL="0" indent="0">
              <a:buNone/>
              <a:defRPr sz="2399"/>
            </a:lvl1pPr>
            <a:lvl2pPr marL="342763" indent="0">
              <a:buNone/>
              <a:defRPr sz="2099"/>
            </a:lvl2pPr>
            <a:lvl3pPr marL="685526" indent="0">
              <a:buNone/>
              <a:defRPr sz="1799"/>
            </a:lvl3pPr>
            <a:lvl4pPr marL="1028289" indent="0">
              <a:buNone/>
              <a:defRPr sz="1499"/>
            </a:lvl4pPr>
            <a:lvl5pPr marL="1371051" indent="0">
              <a:buNone/>
              <a:defRPr sz="1499"/>
            </a:lvl5pPr>
            <a:lvl6pPr marL="1713814" indent="0">
              <a:buNone/>
              <a:defRPr sz="1499"/>
            </a:lvl6pPr>
            <a:lvl7pPr marL="2056577" indent="0">
              <a:buNone/>
              <a:defRPr sz="1499"/>
            </a:lvl7pPr>
            <a:lvl8pPr marL="2399340" indent="0">
              <a:buNone/>
              <a:defRPr sz="1499"/>
            </a:lvl8pPr>
            <a:lvl9pPr marL="2742103" indent="0">
              <a:buNone/>
              <a:defRPr sz="1499"/>
            </a:lvl9pPr>
          </a:lstStyle>
          <a:p>
            <a:endParaRPr lang="zh-CN" altLang="en-US"/>
          </a:p>
        </p:txBody>
      </p:sp>
      <p:sp>
        <p:nvSpPr>
          <p:cNvPr id="4" name="文本占位符 3"/>
          <p:cNvSpPr>
            <a:spLocks noGrp="1"/>
          </p:cNvSpPr>
          <p:nvPr>
            <p:ph type="body" sz="half" idx="2"/>
          </p:nvPr>
        </p:nvSpPr>
        <p:spPr>
          <a:xfrm>
            <a:off x="629842" y="1543050"/>
            <a:ext cx="2949178" cy="2858691"/>
          </a:xfrm>
        </p:spPr>
        <p:txBody>
          <a:bodyPr/>
          <a:lstStyle>
            <a:lvl1pPr marL="0" indent="0">
              <a:buNone/>
              <a:defRPr sz="1200"/>
            </a:lvl1pPr>
            <a:lvl2pPr marL="342763" indent="0">
              <a:buNone/>
              <a:defRPr sz="1050"/>
            </a:lvl2pPr>
            <a:lvl3pPr marL="685526" indent="0">
              <a:buNone/>
              <a:defRPr sz="900"/>
            </a:lvl3pPr>
            <a:lvl4pPr marL="1028289" indent="0">
              <a:buNone/>
              <a:defRPr sz="750"/>
            </a:lvl4pPr>
            <a:lvl5pPr marL="1371051" indent="0">
              <a:buNone/>
              <a:defRPr sz="750"/>
            </a:lvl5pPr>
            <a:lvl6pPr marL="1713814" indent="0">
              <a:buNone/>
              <a:defRPr sz="750"/>
            </a:lvl6pPr>
            <a:lvl7pPr marL="2056577" indent="0">
              <a:buNone/>
              <a:defRPr sz="750"/>
            </a:lvl7pPr>
            <a:lvl8pPr marL="2399340" indent="0">
              <a:buNone/>
              <a:defRPr sz="750"/>
            </a:lvl8pPr>
            <a:lvl9pPr marL="2742103"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6071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58312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599870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282999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18960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006" lvl="0" indent="-342755">
              <a:spcBef>
                <a:spcPts val="0"/>
              </a:spcBef>
              <a:spcAft>
                <a:spcPts val="0"/>
              </a:spcAft>
              <a:buSzPts val="1800"/>
              <a:buFont typeface="Lato"/>
              <a:buChar char="●"/>
              <a:defRPr>
                <a:latin typeface="Lato"/>
                <a:ea typeface="Lato"/>
                <a:cs typeface="Lato"/>
                <a:sym typeface="Lato"/>
              </a:defRPr>
            </a:lvl1pPr>
            <a:lvl2pPr marL="914012" lvl="1" indent="-317365">
              <a:spcBef>
                <a:spcPts val="0"/>
              </a:spcBef>
              <a:spcAft>
                <a:spcPts val="0"/>
              </a:spcAft>
              <a:buSzPts val="1400"/>
              <a:buFont typeface="Lato"/>
              <a:buChar char="○"/>
              <a:defRPr>
                <a:latin typeface="Lato"/>
                <a:ea typeface="Lato"/>
                <a:cs typeface="Lato"/>
                <a:sym typeface="Lato"/>
              </a:defRPr>
            </a:lvl2pPr>
            <a:lvl3pPr marL="1371017" lvl="2" indent="-317365">
              <a:spcBef>
                <a:spcPts val="0"/>
              </a:spcBef>
              <a:spcAft>
                <a:spcPts val="0"/>
              </a:spcAft>
              <a:buSzPts val="1400"/>
              <a:buFont typeface="Lato"/>
              <a:buChar char="■"/>
              <a:defRPr>
                <a:latin typeface="Lato"/>
                <a:ea typeface="Lato"/>
                <a:cs typeface="Lato"/>
                <a:sym typeface="Lato"/>
              </a:defRPr>
            </a:lvl3pPr>
            <a:lvl4pPr marL="1828023" lvl="3" indent="-317365">
              <a:spcBef>
                <a:spcPts val="0"/>
              </a:spcBef>
              <a:spcAft>
                <a:spcPts val="0"/>
              </a:spcAft>
              <a:buSzPts val="1400"/>
              <a:buFont typeface="Lato"/>
              <a:buChar char="●"/>
              <a:defRPr>
                <a:latin typeface="Lato"/>
                <a:ea typeface="Lato"/>
                <a:cs typeface="Lato"/>
                <a:sym typeface="Lato"/>
              </a:defRPr>
            </a:lvl4pPr>
            <a:lvl5pPr marL="2285029" lvl="4" indent="-317365">
              <a:spcBef>
                <a:spcPts val="0"/>
              </a:spcBef>
              <a:spcAft>
                <a:spcPts val="0"/>
              </a:spcAft>
              <a:buSzPts val="1400"/>
              <a:buFont typeface="Lato"/>
              <a:buChar char="○"/>
              <a:defRPr>
                <a:latin typeface="Lato"/>
                <a:ea typeface="Lato"/>
                <a:cs typeface="Lato"/>
                <a:sym typeface="Lato"/>
              </a:defRPr>
            </a:lvl5pPr>
            <a:lvl6pPr marL="2742034" lvl="5" indent="-317365">
              <a:spcBef>
                <a:spcPts val="0"/>
              </a:spcBef>
              <a:spcAft>
                <a:spcPts val="0"/>
              </a:spcAft>
              <a:buSzPts val="1400"/>
              <a:buFont typeface="Lato"/>
              <a:buChar char="■"/>
              <a:defRPr>
                <a:latin typeface="Lato"/>
                <a:ea typeface="Lato"/>
                <a:cs typeface="Lato"/>
                <a:sym typeface="Lato"/>
              </a:defRPr>
            </a:lvl6pPr>
            <a:lvl7pPr marL="3199040" lvl="6" indent="-317365">
              <a:spcBef>
                <a:spcPts val="0"/>
              </a:spcBef>
              <a:spcAft>
                <a:spcPts val="0"/>
              </a:spcAft>
              <a:buSzPts val="1400"/>
              <a:buFont typeface="Lato"/>
              <a:buChar char="●"/>
              <a:defRPr>
                <a:latin typeface="Lato"/>
                <a:ea typeface="Lato"/>
                <a:cs typeface="Lato"/>
                <a:sym typeface="Lato"/>
              </a:defRPr>
            </a:lvl7pPr>
            <a:lvl8pPr marL="3656045" lvl="7" indent="-317365">
              <a:spcBef>
                <a:spcPts val="0"/>
              </a:spcBef>
              <a:spcAft>
                <a:spcPts val="0"/>
              </a:spcAft>
              <a:buSzPts val="1400"/>
              <a:buFont typeface="Lato"/>
              <a:buChar char="○"/>
              <a:defRPr>
                <a:latin typeface="Lato"/>
                <a:ea typeface="Lato"/>
                <a:cs typeface="Lato"/>
                <a:sym typeface="Lato"/>
              </a:defRPr>
            </a:lvl8pPr>
            <a:lvl9pPr marL="4113051" lvl="8" indent="-317365">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1364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10"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9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526"/>
            <a:fld id="{E72CE3D8-9C56-469E-B6AF-E320D35E2B59}" type="datetimeFigureOut">
              <a:rPr lang="zh-CN" altLang="en-US" smtClean="0">
                <a:solidFill>
                  <a:prstClr val="black">
                    <a:tint val="75000"/>
                  </a:prstClr>
                </a:solidFill>
              </a:rPr>
              <a:pPr defTabSz="685526"/>
              <a:t>2021/11/7</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526"/>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526"/>
            <a:fld id="{75DBB995-8309-443B-A4DC-8D0D5E6CBBCF}" type="slidenum">
              <a:rPr lang="zh-CN" altLang="en-US" smtClean="0">
                <a:solidFill>
                  <a:prstClr val="black">
                    <a:tint val="75000"/>
                  </a:prstClr>
                </a:solidFill>
              </a:rPr>
              <a:pPr defTabSz="685526"/>
              <a:t>‹#›</a:t>
            </a:fld>
            <a:endParaRPr lang="zh-CN" altLang="en-US">
              <a:solidFill>
                <a:prstClr val="black">
                  <a:tint val="75000"/>
                </a:prstClr>
              </a:solidFill>
            </a:endParaRPr>
          </a:p>
        </p:txBody>
      </p:sp>
    </p:spTree>
    <p:extLst>
      <p:ext uri="{BB962C8B-B14F-4D97-AF65-F5344CB8AC3E}">
        <p14:creationId xmlns:p14="http://schemas.microsoft.com/office/powerpoint/2010/main" val="352494085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defTabSz="685526"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381" indent="-171381" algn="l" defTabSz="685526" rtl="0" eaLnBrk="1" latinLnBrk="0" hangingPunct="1">
        <a:lnSpc>
          <a:spcPct val="90000"/>
        </a:lnSpc>
        <a:spcBef>
          <a:spcPts val="750"/>
        </a:spcBef>
        <a:buFont typeface="Arial" panose="020B0604020202020204" pitchFamily="34" charset="0"/>
        <a:buChar char="•"/>
        <a:defRPr sz="2099" kern="1200">
          <a:solidFill>
            <a:schemeClr val="tx1"/>
          </a:solidFill>
          <a:latin typeface="+mn-lt"/>
          <a:ea typeface="+mn-ea"/>
          <a:cs typeface="+mn-cs"/>
        </a:defRPr>
      </a:lvl1pPr>
      <a:lvl2pPr marL="514144" indent="-171381" algn="l" defTabSz="685526" rtl="0" eaLnBrk="1" latinLnBrk="0" hangingPunct="1">
        <a:lnSpc>
          <a:spcPct val="90000"/>
        </a:lnSpc>
        <a:spcBef>
          <a:spcPts val="375"/>
        </a:spcBef>
        <a:buFont typeface="Arial" panose="020B0604020202020204" pitchFamily="34" charset="0"/>
        <a:buChar char="•"/>
        <a:defRPr sz="1799" kern="1200">
          <a:solidFill>
            <a:schemeClr val="tx1"/>
          </a:solidFill>
          <a:latin typeface="+mn-lt"/>
          <a:ea typeface="+mn-ea"/>
          <a:cs typeface="+mn-cs"/>
        </a:defRPr>
      </a:lvl2pPr>
      <a:lvl3pPr marL="856907" indent="-171381" algn="l" defTabSz="685526" rtl="0" eaLnBrk="1" latinLnBrk="0" hangingPunct="1">
        <a:lnSpc>
          <a:spcPct val="90000"/>
        </a:lnSpc>
        <a:spcBef>
          <a:spcPts val="375"/>
        </a:spcBef>
        <a:buFont typeface="Arial" panose="020B0604020202020204" pitchFamily="34" charset="0"/>
        <a:buChar char="•"/>
        <a:defRPr sz="1499" kern="1200">
          <a:solidFill>
            <a:schemeClr val="tx1"/>
          </a:solidFill>
          <a:latin typeface="+mn-lt"/>
          <a:ea typeface="+mn-ea"/>
          <a:cs typeface="+mn-cs"/>
        </a:defRPr>
      </a:lvl3pPr>
      <a:lvl4pPr marL="1199670"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4pPr>
      <a:lvl5pPr marL="1542433"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5pPr>
      <a:lvl6pPr marL="1885196"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6pPr>
      <a:lvl7pPr marL="2227958"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7pPr>
      <a:lvl8pPr marL="2570721"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8pPr>
      <a:lvl9pPr marL="2913484" indent="-171381" algn="l" defTabSz="685526" rtl="0" eaLnBrk="1" latinLnBrk="0" hangingPunct="1">
        <a:lnSpc>
          <a:spcPct val="90000"/>
        </a:lnSpc>
        <a:spcBef>
          <a:spcPts val="375"/>
        </a:spcBef>
        <a:buFont typeface="Arial" panose="020B0604020202020204" pitchFamily="34" charset="0"/>
        <a:buChar char="•"/>
        <a:defRPr sz="1349" kern="1200">
          <a:solidFill>
            <a:schemeClr val="tx1"/>
          </a:solidFill>
          <a:latin typeface="+mn-lt"/>
          <a:ea typeface="+mn-ea"/>
          <a:cs typeface="+mn-cs"/>
        </a:defRPr>
      </a:lvl9pPr>
    </p:bodyStyle>
    <p:otherStyle>
      <a:defPPr>
        <a:defRPr lang="zh-CN"/>
      </a:defPPr>
      <a:lvl1pPr marL="0" algn="l" defTabSz="685526" rtl="0" eaLnBrk="1" latinLnBrk="0" hangingPunct="1">
        <a:defRPr sz="1349" kern="1200">
          <a:solidFill>
            <a:schemeClr val="tx1"/>
          </a:solidFill>
          <a:latin typeface="+mn-lt"/>
          <a:ea typeface="+mn-ea"/>
          <a:cs typeface="+mn-cs"/>
        </a:defRPr>
      </a:lvl1pPr>
      <a:lvl2pPr marL="342763" algn="l" defTabSz="685526" rtl="0" eaLnBrk="1" latinLnBrk="0" hangingPunct="1">
        <a:defRPr sz="1349" kern="1200">
          <a:solidFill>
            <a:schemeClr val="tx1"/>
          </a:solidFill>
          <a:latin typeface="+mn-lt"/>
          <a:ea typeface="+mn-ea"/>
          <a:cs typeface="+mn-cs"/>
        </a:defRPr>
      </a:lvl2pPr>
      <a:lvl3pPr marL="685526" algn="l" defTabSz="685526" rtl="0" eaLnBrk="1" latinLnBrk="0" hangingPunct="1">
        <a:defRPr sz="1349" kern="1200">
          <a:solidFill>
            <a:schemeClr val="tx1"/>
          </a:solidFill>
          <a:latin typeface="+mn-lt"/>
          <a:ea typeface="+mn-ea"/>
          <a:cs typeface="+mn-cs"/>
        </a:defRPr>
      </a:lvl3pPr>
      <a:lvl4pPr marL="1028289" algn="l" defTabSz="685526" rtl="0" eaLnBrk="1" latinLnBrk="0" hangingPunct="1">
        <a:defRPr sz="1349" kern="1200">
          <a:solidFill>
            <a:schemeClr val="tx1"/>
          </a:solidFill>
          <a:latin typeface="+mn-lt"/>
          <a:ea typeface="+mn-ea"/>
          <a:cs typeface="+mn-cs"/>
        </a:defRPr>
      </a:lvl4pPr>
      <a:lvl5pPr marL="1371051" algn="l" defTabSz="685526" rtl="0" eaLnBrk="1" latinLnBrk="0" hangingPunct="1">
        <a:defRPr sz="1349" kern="1200">
          <a:solidFill>
            <a:schemeClr val="tx1"/>
          </a:solidFill>
          <a:latin typeface="+mn-lt"/>
          <a:ea typeface="+mn-ea"/>
          <a:cs typeface="+mn-cs"/>
        </a:defRPr>
      </a:lvl5pPr>
      <a:lvl6pPr marL="1713814" algn="l" defTabSz="685526" rtl="0" eaLnBrk="1" latinLnBrk="0" hangingPunct="1">
        <a:defRPr sz="1349" kern="1200">
          <a:solidFill>
            <a:schemeClr val="tx1"/>
          </a:solidFill>
          <a:latin typeface="+mn-lt"/>
          <a:ea typeface="+mn-ea"/>
          <a:cs typeface="+mn-cs"/>
        </a:defRPr>
      </a:lvl6pPr>
      <a:lvl7pPr marL="2056577" algn="l" defTabSz="685526" rtl="0" eaLnBrk="1" latinLnBrk="0" hangingPunct="1">
        <a:defRPr sz="1349" kern="1200">
          <a:solidFill>
            <a:schemeClr val="tx1"/>
          </a:solidFill>
          <a:latin typeface="+mn-lt"/>
          <a:ea typeface="+mn-ea"/>
          <a:cs typeface="+mn-cs"/>
        </a:defRPr>
      </a:lvl7pPr>
      <a:lvl8pPr marL="2399340" algn="l" defTabSz="685526" rtl="0" eaLnBrk="1" latinLnBrk="0" hangingPunct="1">
        <a:defRPr sz="1349" kern="1200">
          <a:solidFill>
            <a:schemeClr val="tx1"/>
          </a:solidFill>
          <a:latin typeface="+mn-lt"/>
          <a:ea typeface="+mn-ea"/>
          <a:cs typeface="+mn-cs"/>
        </a:defRPr>
      </a:lvl8pPr>
      <a:lvl9pPr marL="2742103" algn="l" defTabSz="685526"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s://www.wikiwand.com/en/Light_cone"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253.png"/><Relationship Id="rId4" Type="http://schemas.openxmlformats.org/officeDocument/2006/relationships/image" Target="../media/image252.png"/></Relationships>
</file>

<file path=ppt/slides/_rels/slide103.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254.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256.png"/><Relationship Id="rId1" Type="http://schemas.openxmlformats.org/officeDocument/2006/relationships/slideLayout" Target="../slideLayouts/slideLayout9.xml"/><Relationship Id="rId6" Type="http://schemas.openxmlformats.org/officeDocument/2006/relationships/image" Target="../media/image258.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257.png"/></Relationships>
</file>

<file path=ppt/slides/_rels/slide10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61.png"/></Relationships>
</file>

<file path=ppt/slides/_rels/slide109.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8.xml"/><Relationship Id="rId18" Type="http://schemas.openxmlformats.org/officeDocument/2006/relationships/diagramLayout" Target="../diagrams/layout9.xml"/><Relationship Id="rId26" Type="http://schemas.openxmlformats.org/officeDocument/2006/relationships/image" Target="../media/image267.png"/><Relationship Id="rId3" Type="http://schemas.openxmlformats.org/officeDocument/2006/relationships/diagramLayout" Target="../diagrams/layout7.xml"/><Relationship Id="rId21" Type="http://schemas.microsoft.com/office/2007/relationships/diagramDrawing" Target="../diagrams/drawing9.xml"/><Relationship Id="rId7" Type="http://schemas.openxmlformats.org/officeDocument/2006/relationships/image" Target="../media/image262.png"/><Relationship Id="rId12" Type="http://schemas.openxmlformats.org/officeDocument/2006/relationships/diagramQuickStyle" Target="../diagrams/quickStyle8.xml"/><Relationship Id="rId17" Type="http://schemas.openxmlformats.org/officeDocument/2006/relationships/diagramData" Target="../diagrams/data9.xml"/><Relationship Id="rId25" Type="http://schemas.openxmlformats.org/officeDocument/2006/relationships/image" Target="../media/image266.jpeg"/><Relationship Id="rId2" Type="http://schemas.openxmlformats.org/officeDocument/2006/relationships/diagramData" Target="../diagrams/data7.xml"/><Relationship Id="rId16" Type="http://schemas.openxmlformats.org/officeDocument/2006/relationships/image" Target="../media/image264.png"/><Relationship Id="rId20" Type="http://schemas.openxmlformats.org/officeDocument/2006/relationships/diagramColors" Target="../diagrams/colors9.xml"/><Relationship Id="rId29" Type="http://schemas.openxmlformats.org/officeDocument/2006/relationships/diagramQuickStyle" Target="../diagrams/quickStyle10.xml"/><Relationship Id="rId1" Type="http://schemas.openxmlformats.org/officeDocument/2006/relationships/slideLayout" Target="../slideLayouts/slideLayout9.xml"/><Relationship Id="rId6" Type="http://schemas.microsoft.com/office/2007/relationships/diagramDrawing" Target="../diagrams/drawing7.xml"/><Relationship Id="rId11" Type="http://schemas.openxmlformats.org/officeDocument/2006/relationships/diagramLayout" Target="../diagrams/layout8.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7.xml"/><Relationship Id="rId15" Type="http://schemas.openxmlformats.org/officeDocument/2006/relationships/image" Target="../media/image263.png"/><Relationship Id="rId23" Type="http://schemas.openxmlformats.org/officeDocument/2006/relationships/image" Target="../media/image265.png"/><Relationship Id="rId28" Type="http://schemas.openxmlformats.org/officeDocument/2006/relationships/diagramLayout" Target="../diagrams/layout10.xml"/><Relationship Id="rId10" Type="http://schemas.openxmlformats.org/officeDocument/2006/relationships/diagramData" Target="../diagrams/data8.xml"/><Relationship Id="rId19" Type="http://schemas.openxmlformats.org/officeDocument/2006/relationships/diagramQuickStyle" Target="../diagrams/quickStyle9.xml"/><Relationship Id="rId31" Type="http://schemas.microsoft.com/office/2007/relationships/diagramDrawing" Target="../diagrams/drawing10.xml"/><Relationship Id="rId4" Type="http://schemas.openxmlformats.org/officeDocument/2006/relationships/diagramQuickStyle" Target="../diagrams/quickStyle7.xml"/><Relationship Id="rId9" Type="http://schemas.openxmlformats.org/officeDocument/2006/relationships/image" Target="../media/image258.jpeg"/><Relationship Id="rId14" Type="http://schemas.microsoft.com/office/2007/relationships/diagramDrawing" Target="../diagrams/drawing8.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0.xml"/><Relationship Id="rId30" Type="http://schemas.openxmlformats.org/officeDocument/2006/relationships/diagramColors" Target="../diagrams/colors10.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7.xml"/><Relationship Id="rId1" Type="http://schemas.openxmlformats.org/officeDocument/2006/relationships/slideLayout" Target="../slideLayouts/slideLayout56.xml"/><Relationship Id="rId5" Type="http://schemas.openxmlformats.org/officeDocument/2006/relationships/image" Target="../media/image29.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270.jpeg"/><Relationship Id="rId4" Type="http://schemas.openxmlformats.org/officeDocument/2006/relationships/hyperlink" Target="https://medium.com/mit-initiative-on-the-digital-economy/creating-a-social-contract-for-the-digital-world-ad01f3785898"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72.png"/><Relationship Id="rId4" Type="http://schemas.openxmlformats.org/officeDocument/2006/relationships/hyperlink" Target="https://www.paladion.net/" TargetMode="External"/></Relationships>
</file>

<file path=ppt/slides/_rels/slide1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11.xml"/><Relationship Id="rId7" Type="http://schemas.openxmlformats.org/officeDocument/2006/relationships/image" Target="../media/image272.png"/><Relationship Id="rId12" Type="http://schemas.openxmlformats.org/officeDocument/2006/relationships/image" Target="../media/image274.jpeg"/><Relationship Id="rId2" Type="http://schemas.openxmlformats.org/officeDocument/2006/relationships/diagramData" Target="../diagrams/data11.xml"/><Relationship Id="rId1" Type="http://schemas.openxmlformats.org/officeDocument/2006/relationships/slideLayout" Target="../slideLayouts/slideLayout36.xml"/><Relationship Id="rId6" Type="http://schemas.microsoft.com/office/2007/relationships/diagramDrawing" Target="../diagrams/drawing11.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11.xml"/><Relationship Id="rId15" Type="http://schemas.openxmlformats.org/officeDocument/2006/relationships/image" Target="../media/image276.png"/><Relationship Id="rId10" Type="http://schemas.openxmlformats.org/officeDocument/2006/relationships/image" Target="../media/image273.jpeg"/><Relationship Id="rId4" Type="http://schemas.openxmlformats.org/officeDocument/2006/relationships/diagramQuickStyle" Target="../diagrams/quickStyle11.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275.jpeg"/></Relationships>
</file>

<file path=ppt/slides/_rels/slide11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9.xml"/><Relationship Id="rId5" Type="http://schemas.openxmlformats.org/officeDocument/2006/relationships/image" Target="../media/image279.png"/><Relationship Id="rId4" Type="http://schemas.openxmlformats.org/officeDocument/2006/relationships/hyperlink" Target="https://idk.dev/building-a-modern-ci-cd-pipeline-in-the-serverless-era-with-gitops/"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280.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81.png"/></Relationships>
</file>

<file path=ppt/slides/_rels/slide11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84.png"/></Relationships>
</file>

<file path=ppt/slides/_rels/slide119.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285.png"/><Relationship Id="rId7" Type="http://schemas.openxmlformats.org/officeDocument/2006/relationships/image" Target="../media/image287.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286.png"/><Relationship Id="rId4" Type="http://schemas.openxmlformats.org/officeDocument/2006/relationships/hyperlink" Target="https://youtu.be/Q5BzzkNDpPE?t=902"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3.gif"/><Relationship Id="rId3" Type="http://schemas.openxmlformats.org/officeDocument/2006/relationships/hyperlink" Target="https://en.wikipedia.org/wiki/Electronic_design_automation" TargetMode="External"/><Relationship Id="rId7" Type="http://schemas.openxmlformats.org/officeDocument/2006/relationships/image" Target="../media/image32.jpe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image" Target="../media/image31.gif"/><Relationship Id="rId11" Type="http://schemas.openxmlformats.org/officeDocument/2006/relationships/image" Target="../media/image35.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30.jpeg"/><Relationship Id="rId9" Type="http://schemas.openxmlformats.org/officeDocument/2006/relationships/image" Target="../media/image34.png"/></Relationships>
</file>

<file path=ppt/slides/_rels/slide12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121.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284.png"/></Relationships>
</file>

<file path=ppt/slides/_rels/slide124.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284.png"/></Relationships>
</file>

<file path=ppt/slides/_rels/slide125.xml.rels><?xml version="1.0" encoding="UTF-8" standalone="yes"?>
<Relationships xmlns="http://schemas.openxmlformats.org/package/2006/relationships"><Relationship Id="rId3" Type="http://schemas.openxmlformats.org/officeDocument/2006/relationships/image" Target="../media/image295.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image" Target="../media/image297.emf"/><Relationship Id="rId1" Type="http://schemas.openxmlformats.org/officeDocument/2006/relationships/slideLayout" Target="../slideLayouts/slideLayout9.xml"/><Relationship Id="rId4" Type="http://schemas.openxmlformats.org/officeDocument/2006/relationships/image" Target="../media/image299.jpeg"/></Relationships>
</file>

<file path=ppt/slides/_rels/slide128.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3.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7.png"/><Relationship Id="rId16" Type="http://schemas.openxmlformats.org/officeDocument/2006/relationships/image" Target="../media/image7.png"/><Relationship Id="rId1" Type="http://schemas.openxmlformats.org/officeDocument/2006/relationships/slideLayout" Target="../slideLayouts/slideLayout55.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8.png"/><Relationship Id="rId9" Type="http://schemas.openxmlformats.org/officeDocument/2006/relationships/image" Target="../media/image41.jpeg"/><Relationship Id="rId14" Type="http://schemas.openxmlformats.org/officeDocument/2006/relationships/hyperlink" Target="http://xlp.pub/"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9.xml"/><Relationship Id="rId5" Type="http://schemas.openxmlformats.org/officeDocument/2006/relationships/image" Target="../media/image305.jpeg"/><Relationship Id="rId4" Type="http://schemas.openxmlformats.org/officeDocument/2006/relationships/image" Target="../media/image304.png"/></Relationships>
</file>

<file path=ppt/slides/_rels/slide13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300.jpe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308.png"/><Relationship Id="rId4" Type="http://schemas.openxmlformats.org/officeDocument/2006/relationships/hyperlink" Target="https://youtu.be/oZrZlx2fmcM" TargetMode="External"/></Relationships>
</file>

<file path=ppt/slides/_rels/slide13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315.png"/><Relationship Id="rId2" Type="http://schemas.openxmlformats.org/officeDocument/2006/relationships/notesSlide" Target="../notesSlides/notesSlide29.xml"/><Relationship Id="rId16" Type="http://schemas.openxmlformats.org/officeDocument/2006/relationships/image" Target="../media/image317.png"/><Relationship Id="rId1" Type="http://schemas.openxmlformats.org/officeDocument/2006/relationships/slideLayout" Target="../slideLayouts/slideLayout9.xml"/><Relationship Id="rId6" Type="http://schemas.openxmlformats.org/officeDocument/2006/relationships/image" Target="../media/image312.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hyperlink" Target="https://devops.uth.gr/dev/the-city-model-for-digital-twins/" TargetMode="External"/><Relationship Id="rId14" Type="http://schemas.openxmlformats.org/officeDocument/2006/relationships/image" Target="../media/image316.png"/></Relationships>
</file>

<file path=ppt/slides/_rels/slide137.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8.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320.jpeg"/><Relationship Id="rId5" Type="http://schemas.openxmlformats.org/officeDocument/2006/relationships/image" Target="../media/image319.png"/><Relationship Id="rId4" Type="http://schemas.openxmlformats.org/officeDocument/2006/relationships/hyperlink" Target="https://www.duckietown.org/"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image" Target="../media/image327.tiff"/><Relationship Id="rId2" Type="http://schemas.openxmlformats.org/officeDocument/2006/relationships/image" Target="../media/image322.jpeg"/><Relationship Id="rId1" Type="http://schemas.openxmlformats.org/officeDocument/2006/relationships/slideLayout" Target="../slideLayouts/slideLayout9.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139.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330.png"/><Relationship Id="rId4" Type="http://schemas.openxmlformats.org/officeDocument/2006/relationships/image" Target="../media/image329.jpeg"/></Relationships>
</file>

<file path=ppt/slides/_rels/slide14.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40.jpeg"/><Relationship Id="rId3" Type="http://schemas.openxmlformats.org/officeDocument/2006/relationships/image" Target="../media/image37.png"/><Relationship Id="rId7" Type="http://schemas.openxmlformats.org/officeDocument/2006/relationships/image" Target="../media/image38.png"/><Relationship Id="rId12" Type="http://schemas.openxmlformats.org/officeDocument/2006/relationships/hyperlink" Target="https://www.absint.com/" TargetMode="External"/><Relationship Id="rId2" Type="http://schemas.openxmlformats.org/officeDocument/2006/relationships/image" Target="../media/image44.jpeg"/><Relationship Id="rId16" Type="http://schemas.openxmlformats.org/officeDocument/2006/relationships/image" Target="../media/image7.png"/><Relationship Id="rId1" Type="http://schemas.openxmlformats.org/officeDocument/2006/relationships/slideLayout" Target="../slideLayouts/slideLayout55.xml"/><Relationship Id="rId6" Type="http://schemas.openxmlformats.org/officeDocument/2006/relationships/hyperlink" Target="https://modelica.org/" TargetMode="External"/><Relationship Id="rId11" Type="http://schemas.openxmlformats.org/officeDocument/2006/relationships/image" Target="../media/image47.png"/><Relationship Id="rId5" Type="http://schemas.openxmlformats.org/officeDocument/2006/relationships/image" Target="../media/image41.jpeg"/><Relationship Id="rId15" Type="http://schemas.openxmlformats.org/officeDocument/2006/relationships/hyperlink" Target="https://lamport.azurewebsites.net/tla/tla.html" TargetMode="External"/><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9.png"/><Relationship Id="rId14" Type="http://schemas.openxmlformats.org/officeDocument/2006/relationships/image" Target="../media/image48.jpeg"/></Relationships>
</file>

<file path=ppt/slides/_rels/slide140.xml.rels><?xml version="1.0" encoding="UTF-8" standalone="yes"?>
<Relationships xmlns="http://schemas.openxmlformats.org/package/2006/relationships"><Relationship Id="rId2" Type="http://schemas.openxmlformats.org/officeDocument/2006/relationships/image" Target="../media/image331.emf"/><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image" Target="../media/image332.png"/><Relationship Id="rId1" Type="http://schemas.openxmlformats.org/officeDocument/2006/relationships/slideLayout" Target="../slideLayouts/slideLayout9.xml"/><Relationship Id="rId4" Type="http://schemas.openxmlformats.org/officeDocument/2006/relationships/image" Target="../media/image334.png"/></Relationships>
</file>

<file path=ppt/slides/_rels/slide142.xml.rels><?xml version="1.0" encoding="UTF-8" standalone="yes"?>
<Relationships xmlns="http://schemas.openxmlformats.org/package/2006/relationships"><Relationship Id="rId2" Type="http://schemas.openxmlformats.org/officeDocument/2006/relationships/image" Target="../media/image335.tiff"/><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9.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14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9.xml"/><Relationship Id="rId4" Type="http://schemas.openxmlformats.org/officeDocument/2006/relationships/image" Target="../media/image344.png"/></Relationships>
</file>

<file path=ppt/slides/_rels/slide146.xml.rels><?xml version="1.0" encoding="UTF-8" standalone="yes"?>
<Relationships xmlns="http://schemas.openxmlformats.org/package/2006/relationships"><Relationship Id="rId2" Type="http://schemas.openxmlformats.org/officeDocument/2006/relationships/image" Target="../media/image345.jpeg"/><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349.png"/><Relationship Id="rId4" Type="http://schemas.openxmlformats.org/officeDocument/2006/relationships/image" Target="../media/image348.png"/></Relationships>
</file>

<file path=ppt/slides/_rels/slide14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351.png"/></Relationships>
</file>

<file path=ppt/slides/_rels/slide15.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55.xml"/><Relationship Id="rId6" Type="http://schemas.openxmlformats.org/officeDocument/2006/relationships/image" Target="../media/image50.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53.png"/><Relationship Id="rId5" Type="http://schemas.openxmlformats.org/officeDocument/2006/relationships/hyperlink" Target="https://youtu.be/Cj1OpiBRNsg" TargetMode="External"/><Relationship Id="rId4" Type="http://schemas.openxmlformats.org/officeDocument/2006/relationships/image" Target="../media/image352.png"/></Relationships>
</file>

<file path=ppt/slides/_rels/slide152.xml.rels><?xml version="1.0" encoding="UTF-8" standalone="yes"?>
<Relationships xmlns="http://schemas.openxmlformats.org/package/2006/relationships"><Relationship Id="rId8" Type="http://schemas.openxmlformats.org/officeDocument/2006/relationships/diagramQuickStyle" Target="../diagrams/quickStyle12.xml"/><Relationship Id="rId13" Type="http://schemas.openxmlformats.org/officeDocument/2006/relationships/diagramQuickStyle" Target="../diagrams/quickStyle13.xml"/><Relationship Id="rId3" Type="http://schemas.openxmlformats.org/officeDocument/2006/relationships/image" Target="../media/image354.jpeg"/><Relationship Id="rId7" Type="http://schemas.openxmlformats.org/officeDocument/2006/relationships/diagramLayout" Target="../diagrams/layout12.xml"/><Relationship Id="rId12" Type="http://schemas.openxmlformats.org/officeDocument/2006/relationships/diagramLayout" Target="../diagrams/layout1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2.xml"/><Relationship Id="rId11" Type="http://schemas.openxmlformats.org/officeDocument/2006/relationships/diagramData" Target="../diagrams/data13.xml"/><Relationship Id="rId5" Type="http://schemas.microsoft.com/office/2007/relationships/hdphoto" Target="../media/hdphoto1.wdp"/><Relationship Id="rId15" Type="http://schemas.microsoft.com/office/2007/relationships/diagramDrawing" Target="../diagrams/drawing13.xml"/><Relationship Id="rId10" Type="http://schemas.microsoft.com/office/2007/relationships/diagramDrawing" Target="../diagrams/drawing12.xml"/><Relationship Id="rId4" Type="http://schemas.openxmlformats.org/officeDocument/2006/relationships/image" Target="../media/image272.png"/><Relationship Id="rId9" Type="http://schemas.openxmlformats.org/officeDocument/2006/relationships/diagramColors" Target="../diagrams/colors12.xml"/><Relationship Id="rId14" Type="http://schemas.openxmlformats.org/officeDocument/2006/relationships/diagramColors" Target="../diagrams/colors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hyperlink" Target="https://youtu.be/AF2Ykg8Fq2w?t=153" TargetMode="External"/><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355.png"/></Relationships>
</file>

<file path=ppt/slides/_rels/slide157.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hyperlink" Target="https://youtu.be/kPGa_FuGPIc" TargetMode="External"/><Relationship Id="rId7" Type="http://schemas.openxmlformats.org/officeDocument/2006/relationships/image" Target="../media/image358.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357.png"/><Relationship Id="rId5" Type="http://schemas.openxmlformats.org/officeDocument/2006/relationships/hyperlink" Target="https://www.biorxiv.org/content/10.1101/703801v4" TargetMode="External"/><Relationship Id="rId4" Type="http://schemas.openxmlformats.org/officeDocument/2006/relationships/image" Target="../media/image356.png"/><Relationship Id="rId9" Type="http://schemas.openxmlformats.org/officeDocument/2006/relationships/image" Target="../media/image360.png"/></Relationships>
</file>

<file path=ppt/slides/_rels/slide158.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361.jpeg"/></Relationships>
</file>

<file path=ppt/slides/_rels/slide159.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4.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363.png"/><Relationship Id="rId4" Type="http://schemas.openxmlformats.org/officeDocument/2006/relationships/hyperlink" Target="https://youtu.be/LWLadJFI8Pk"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55.xml"/><Relationship Id="rId4" Type="http://schemas.openxmlformats.org/officeDocument/2006/relationships/image" Target="../media/image53.jpeg"/></Relationships>
</file>

<file path=ppt/slides/_rels/slide160.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368.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369.jpeg"/><Relationship Id="rId4" Type="http://schemas.openxmlformats.org/officeDocument/2006/relationships/hyperlink" Target="https://en.wikipedia.org/wiki/Situation_awareness" TargetMode="External"/></Relationships>
</file>

<file path=ppt/slides/_rels/slide16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371.png"/><Relationship Id="rId4" Type="http://schemas.openxmlformats.org/officeDocument/2006/relationships/hyperlink" Target="https://www.getambassador.io/" TargetMode="External"/></Relationships>
</file>

<file path=ppt/slides/_rels/slide166.xml.rels><?xml version="1.0" encoding="UTF-8" standalone="yes"?>
<Relationships xmlns="http://schemas.openxmlformats.org/package/2006/relationships"><Relationship Id="rId2" Type="http://schemas.openxmlformats.org/officeDocument/2006/relationships/image" Target="../media/image372.tiff"/><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image" Target="../media/image373.tiff"/><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23.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hyperlink" Target="https://history.nasa.gov/JFK-Webbconv/pages/backgnd.html" TargetMode="External"/><Relationship Id="rId11" Type="http://schemas.openxmlformats.org/officeDocument/2006/relationships/image" Target="../media/image56.jpeg"/><Relationship Id="rId5" Type="http://schemas.openxmlformats.org/officeDocument/2006/relationships/image" Target="../media/image52.png"/><Relationship Id="rId10" Type="http://schemas.openxmlformats.org/officeDocument/2006/relationships/hyperlink" Target="https://www.youtube.com/watch?v=GmN1wO_24Ao" TargetMode="External"/><Relationship Id="rId4" Type="http://schemas.openxmlformats.org/officeDocument/2006/relationships/image" Target="../media/image54.gif"/><Relationship Id="rId9" Type="http://schemas.openxmlformats.org/officeDocument/2006/relationships/image" Target="../media/image50.jpeg"/></Relationships>
</file>

<file path=ppt/slides/_rels/slide17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376.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375.png"/></Relationships>
</file>

<file path=ppt/slides/_rels/slide18.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0.png"/><Relationship Id="rId2" Type="http://schemas.openxmlformats.org/officeDocument/2006/relationships/hyperlink" Target="https://helpiks.org/3-44269.html" TargetMode="External"/><Relationship Id="rId1" Type="http://schemas.openxmlformats.org/officeDocument/2006/relationships/slideLayout" Target="../slideLayouts/slideLayout5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0.xml"/><Relationship Id="rId5" Type="http://schemas.openxmlformats.org/officeDocument/2006/relationships/hyperlink" Target="https://dahleh.lids.mit.edu/wp-content/uploads/2011/09/2005-Maneuver-BasedMotionPlanningForNonlinearSystemsWithSymmetries.pdf" TargetMode="Externa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5.png"/><Relationship Id="rId7" Type="http://schemas.openxmlformats.org/officeDocument/2006/relationships/hyperlink" Target="https://en.wikipedia.org/wiki/File:HomotopySmall.gif" TargetMode="External"/><Relationship Id="rId2" Type="http://schemas.openxmlformats.org/officeDocument/2006/relationships/image" Target="../media/image64.png"/><Relationship Id="rId1" Type="http://schemas.openxmlformats.org/officeDocument/2006/relationships/slideLayout" Target="../slideLayouts/slideLayout50.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s://en.wikipedia.org/wiki/File:HomotopySmall.gif" TargetMode="Externa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1.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image" Target="../media/image74.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5.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hyperlink" Target="http://homepage.divms.uiowa.edu/~slonnegr/plf/Book/"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hyperlink" Target="https://lamport.azurewebsites.net/tla/amazon-excerpt.html" TargetMode="External"/><Relationship Id="rId10" Type="http://schemas.openxmlformats.org/officeDocument/2006/relationships/image" Target="../media/image7.png"/><Relationship Id="rId4" Type="http://schemas.openxmlformats.org/officeDocument/2006/relationships/image" Target="../media/image3.jpeg"/><Relationship Id="rId9" Type="http://schemas.openxmlformats.org/officeDocument/2006/relationships/hyperlink" Target="https://lamport.azurewebsites.net/tla/tla.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5.xm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5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85.png"/><Relationship Id="rId1" Type="http://schemas.openxmlformats.org/officeDocument/2006/relationships/slideLayout" Target="../slideLayouts/slideLayout55.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106.png"/><Relationship Id="rId11" Type="http://schemas.openxmlformats.org/officeDocument/2006/relationships/image" Target="../media/image15.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4.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21" Type="http://schemas.openxmlformats.org/officeDocument/2006/relationships/image" Target="../media/image126.svg"/><Relationship Id="rId34" Type="http://schemas.openxmlformats.org/officeDocument/2006/relationships/image" Target="../media/image139.png"/><Relationship Id="rId7" Type="http://schemas.openxmlformats.org/officeDocument/2006/relationships/image" Target="../media/image109.png"/><Relationship Id="rId12" Type="http://schemas.openxmlformats.org/officeDocument/2006/relationships/image" Target="../media/image117.jpeg"/><Relationship Id="rId17" Type="http://schemas.openxmlformats.org/officeDocument/2006/relationships/image" Target="../media/image122.svg"/><Relationship Id="rId25" Type="http://schemas.openxmlformats.org/officeDocument/2006/relationships/image" Target="../media/image130.svg"/><Relationship Id="rId33" Type="http://schemas.openxmlformats.org/officeDocument/2006/relationships/image" Target="../media/image138.png"/><Relationship Id="rId2" Type="http://schemas.openxmlformats.org/officeDocument/2006/relationships/notesSlide" Target="../notesSlides/notesSlide14.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svg"/><Relationship Id="rId1" Type="http://schemas.openxmlformats.org/officeDocument/2006/relationships/slideLayout" Target="../slideLayouts/slideLayout56.xml"/><Relationship Id="rId6" Type="http://schemas.openxmlformats.org/officeDocument/2006/relationships/image" Target="../media/image112.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png"/><Relationship Id="rId37" Type="http://schemas.openxmlformats.org/officeDocument/2006/relationships/image" Target="../media/image35.png"/><Relationship Id="rId5" Type="http://schemas.openxmlformats.org/officeDocument/2006/relationships/image" Target="../media/image111.png"/><Relationship Id="rId15" Type="http://schemas.openxmlformats.org/officeDocument/2006/relationships/image" Target="../media/image120.svg"/><Relationship Id="rId23" Type="http://schemas.openxmlformats.org/officeDocument/2006/relationships/image" Target="../media/image128.svg"/><Relationship Id="rId28" Type="http://schemas.openxmlformats.org/officeDocument/2006/relationships/image" Target="../media/image133.png"/><Relationship Id="rId36" Type="http://schemas.openxmlformats.org/officeDocument/2006/relationships/hyperlink" Target="https://www.paladion.net/devsecops" TargetMode="External"/><Relationship Id="rId10" Type="http://schemas.openxmlformats.org/officeDocument/2006/relationships/image" Target="../media/image115.png"/><Relationship Id="rId19" Type="http://schemas.openxmlformats.org/officeDocument/2006/relationships/image" Target="../media/image124.svg"/><Relationship Id="rId31" Type="http://schemas.openxmlformats.org/officeDocument/2006/relationships/image" Target="../media/image136.svg"/><Relationship Id="rId4" Type="http://schemas.openxmlformats.org/officeDocument/2006/relationships/image" Target="../media/image104.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sv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3.png"/><Relationship Id="rId3"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5.xml"/><Relationship Id="rId1" Type="http://schemas.openxmlformats.org/officeDocument/2006/relationships/slideLayout" Target="../slideLayouts/slideLayout56.xml"/><Relationship Id="rId5" Type="http://schemas.openxmlformats.org/officeDocument/2006/relationships/slide" Target="slide41.xml"/><Relationship Id="rId4" Type="http://schemas.openxmlformats.org/officeDocument/2006/relationships/hyperlink" Target="https://bartoszmilewski.com/2015/01/20/functor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142.jpe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144.png"/><Relationship Id="rId4" Type="http://schemas.openxmlformats.org/officeDocument/2006/relationships/hyperlink" Target="https://www.youtube.com/channel/UCGc8ZVCsrR3dAuhvUbkbToQ" TargetMode="Externa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52.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5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53.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Johari_window"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54.png"/></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youtu.be/GCLgdOiPA6o"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0.png"/><Relationship Id="rId1" Type="http://schemas.openxmlformats.org/officeDocument/2006/relationships/slideLayout" Target="../slideLayouts/slideLayout4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hyperlink" Target="https://en.wikipedia.org/wiki/Patrick_Cousot" TargetMode="External"/><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161.png"/></Relationships>
</file>

<file path=ppt/slides/_rels/slide5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5.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164.png"/><Relationship Id="rId4" Type="http://schemas.openxmlformats.org/officeDocument/2006/relationships/hyperlink" Target="https://youtu.be/RGdcmupG7aA"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3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175.png"/><Relationship Id="rId4" Type="http://schemas.openxmlformats.org/officeDocument/2006/relationships/hyperlink" Target="https://www.fiercewireless.com/wireless/verizon-releases-5g-coverage-maps-expands-to-3-new-citi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177.pn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1.png"/><Relationship Id="rId2" Type="http://schemas.openxmlformats.org/officeDocument/2006/relationships/image" Target="../media/image178.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180.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184.png"/><Relationship Id="rId4" Type="http://schemas.openxmlformats.org/officeDocument/2006/relationships/hyperlink" Target="https://www.marinetraffic.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87.png"/><Relationship Id="rId4" Type="http://schemas.openxmlformats.org/officeDocument/2006/relationships/hyperlink" Target="https://youtu.be/Khe0_6W00vk"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9.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 Id="rId9" Type="http://schemas.openxmlformats.org/officeDocument/2006/relationships/image" Target="../media/image196.tiff"/></Relationships>
</file>

<file path=ppt/slides/_rels/slide72.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97.png"/><Relationship Id="rId1" Type="http://schemas.openxmlformats.org/officeDocument/2006/relationships/slideLayout" Target="../slideLayouts/slideLayout9.xml"/><Relationship Id="rId5" Type="http://schemas.openxmlformats.org/officeDocument/2006/relationships/image" Target="../media/image199.jpeg"/><Relationship Id="rId4" Type="http://schemas.openxmlformats.org/officeDocument/2006/relationships/image" Target="../media/image198.png"/></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13" Type="http://schemas.microsoft.com/office/2007/relationships/diagramDrawing" Target="../diagrams/drawing4.xml"/><Relationship Id="rId3" Type="http://schemas.openxmlformats.org/officeDocument/2006/relationships/diagramLayout" Target="../diagrams/layout3.xml"/><Relationship Id="rId7" Type="http://schemas.openxmlformats.org/officeDocument/2006/relationships/image" Target="../media/image201.png"/><Relationship Id="rId12" Type="http://schemas.openxmlformats.org/officeDocument/2006/relationships/diagramColors" Target="../diagrams/colors4.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openxmlformats.org/officeDocument/2006/relationships/diagramQuickStyle" Target="../diagrams/quickStyle4.xml"/><Relationship Id="rId5" Type="http://schemas.openxmlformats.org/officeDocument/2006/relationships/diagramColors" Target="../diagrams/colors3.xml"/><Relationship Id="rId10" Type="http://schemas.openxmlformats.org/officeDocument/2006/relationships/diagramLayout" Target="../diagrams/layout4.xml"/><Relationship Id="rId4" Type="http://schemas.openxmlformats.org/officeDocument/2006/relationships/diagramQuickStyle" Target="../diagrams/quickStyle3.xml"/><Relationship Id="rId9" Type="http://schemas.openxmlformats.org/officeDocument/2006/relationships/diagramData" Target="../diagrams/data4.xml"/></Relationships>
</file>

<file path=ppt/slides/_rels/slide75.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03.png"/></Relationships>
</file>

<file path=ppt/slides/_rels/slide76.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20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0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5.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5.xml"/><Relationship Id="rId10" Type="http://schemas.openxmlformats.org/officeDocument/2006/relationships/image" Target="../media/image205.png"/><Relationship Id="rId4" Type="http://schemas.openxmlformats.org/officeDocument/2006/relationships/diagramLayout" Target="../diagrams/layout5.xml"/><Relationship Id="rId9" Type="http://schemas.openxmlformats.org/officeDocument/2006/relationships/image" Target="../media/image204.png"/></Relationships>
</file>

<file path=ppt/slides/_rels/slide7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209.png"/><Relationship Id="rId7" Type="http://schemas.openxmlformats.org/officeDocument/2006/relationships/image" Target="../media/image211.png"/><Relationship Id="rId12" Type="http://schemas.openxmlformats.org/officeDocument/2006/relationships/image" Target="../media/image214.png"/><Relationship Id="rId2" Type="http://schemas.openxmlformats.org/officeDocument/2006/relationships/hyperlink" Target="https://youtu.be/ZjraUKJRIt8" TargetMode="External"/><Relationship Id="rId16" Type="http://schemas.openxmlformats.org/officeDocument/2006/relationships/image" Target="../media/image216.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213.jpeg"/><Relationship Id="rId5" Type="http://schemas.openxmlformats.org/officeDocument/2006/relationships/image" Target="../media/image210.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212.jpeg"/><Relationship Id="rId14" Type="http://schemas.openxmlformats.org/officeDocument/2006/relationships/image" Target="../media/image215.jpeg"/></Relationships>
</file>

<file path=ppt/slides/_rels/slide7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13.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219.jpeg"/><Relationship Id="rId7" Type="http://schemas.openxmlformats.org/officeDocument/2006/relationships/image" Target="../media/image221.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220.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222.jpeg"/><Relationship Id="rId1" Type="http://schemas.openxmlformats.org/officeDocument/2006/relationships/slideLayout" Target="../slideLayouts/slideLayout9.xml"/><Relationship Id="rId5" Type="http://schemas.openxmlformats.org/officeDocument/2006/relationships/image" Target="../media/image224.png"/><Relationship Id="rId4" Type="http://schemas.openxmlformats.org/officeDocument/2006/relationships/image" Target="../media/image22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229.tiff"/></Relationships>
</file>

<file path=ppt/slides/_rels/slide8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20.png"/><Relationship Id="rId1" Type="http://schemas.openxmlformats.org/officeDocument/2006/relationships/slideLayout" Target="../slideLayouts/slideLayout5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2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237.tiff"/></Relationships>
</file>

<file path=ppt/slides/_rels/slide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6.xml"/><Relationship Id="rId21" Type="http://schemas.openxmlformats.org/officeDocument/2006/relationships/image" Target="../media/image246.jpeg"/><Relationship Id="rId7" Type="http://schemas.openxmlformats.org/officeDocument/2006/relationships/image" Target="../media/image239.png"/><Relationship Id="rId12" Type="http://schemas.openxmlformats.org/officeDocument/2006/relationships/image" Target="../media/image242.jpeg"/><Relationship Id="rId17" Type="http://schemas.openxmlformats.org/officeDocument/2006/relationships/image" Target="../media/image245.png"/><Relationship Id="rId2" Type="http://schemas.openxmlformats.org/officeDocument/2006/relationships/diagramData" Target="../diagrams/data6.xml"/><Relationship Id="rId16" Type="http://schemas.openxmlformats.org/officeDocument/2006/relationships/image" Target="../media/image244.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6.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6.xml"/><Relationship Id="rId15" Type="http://schemas.openxmlformats.org/officeDocument/2006/relationships/hyperlink" Target="https://www.pbs.org/wgbh/frontline/film/amazon-empire/" TargetMode="External"/><Relationship Id="rId10" Type="http://schemas.openxmlformats.org/officeDocument/2006/relationships/image" Target="../media/image241.png"/><Relationship Id="rId19" Type="http://schemas.openxmlformats.org/officeDocument/2006/relationships/image" Target="../media/image217.png"/><Relationship Id="rId4" Type="http://schemas.openxmlformats.org/officeDocument/2006/relationships/diagramQuickStyle" Target="../diagrams/quickStyle6.xml"/><Relationship Id="rId9" Type="http://schemas.openxmlformats.org/officeDocument/2006/relationships/image" Target="../media/image240.jpeg"/><Relationship Id="rId14" Type="http://schemas.openxmlformats.org/officeDocument/2006/relationships/image" Target="../media/image243.jpeg"/><Relationship Id="rId22" Type="http://schemas.openxmlformats.org/officeDocument/2006/relationships/image" Target="../media/image247.png"/></Relationships>
</file>

<file path=ppt/slides/_rels/slide99.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TW" sz="1800" dirty="0"/>
              <a:t>顧學雍</a:t>
            </a:r>
          </a:p>
          <a:p>
            <a:pPr marL="0" lvl="0" indent="0"/>
            <a:r>
              <a:rPr lang="en" sz="1800" dirty="0"/>
              <a:t>2021年</a:t>
            </a:r>
            <a:r>
              <a:rPr lang="en-US" altLang="zh-CN" sz="1800" dirty="0"/>
              <a:t>11</a:t>
            </a:r>
            <a:r>
              <a:rPr lang="zh-CN" altLang="en-US" sz="1800" dirty="0"/>
              <a:t>月</a:t>
            </a:r>
            <a:r>
              <a:rPr lang="en-US" altLang="zh-CN" sz="1800" dirty="0"/>
              <a:t>10</a:t>
            </a:r>
            <a:r>
              <a:rPr lang="zh-CN" altLang="en-US" sz="1800" dirty="0"/>
              <a:t>日</a:t>
            </a:r>
            <a:r>
              <a:rPr lang="en" sz="1800" dirty="0"/>
              <a:t>, </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3911671" y="1830178"/>
            <a:ext cx="1149674" cy="307777"/>
          </a:xfrm>
          <a:prstGeom prst="rect">
            <a:avLst/>
          </a:prstGeom>
          <a:noFill/>
        </p:spPr>
        <p:txBody>
          <a:bodyPr wrap="none" rtlCol="0">
            <a:spAutoFit/>
          </a:bodyPr>
          <a:lstStyle/>
          <a:p>
            <a:r>
              <a:rPr lang="en-TW" dirty="0">
                <a:solidFill>
                  <a:schemeClr val="tx1"/>
                </a:solidFill>
              </a:rPr>
              <a:t>Correctness</a:t>
            </a: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defTabSz="685584" hangingPunct="1">
              <a:buClr>
                <a:prstClr val="black"/>
              </a:buClr>
              <a:buSzPts val="1100"/>
            </a:pPr>
            <a:r>
              <a:rPr lang="en-TW" sz="1799" b="1" kern="1200" dirty="0">
                <a:solidFill>
                  <a:prstClr val="black"/>
                </a:solidFill>
                <a:latin typeface="STXinwei" panose="02010800040101010101" pitchFamily="2" charset="-122"/>
                <a:ea typeface="STXinwei" panose="02010800040101010101" pitchFamily="2" charset="-122"/>
                <a:cs typeface="Lato"/>
                <a:sym typeface="Lato"/>
              </a:rPr>
              <a:t>现在</a:t>
            </a:r>
            <a:endParaRPr sz="1349" b="1" kern="1200" dirty="0">
              <a:solidFill>
                <a:prstClr val="black"/>
              </a:solidFill>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TW" sz="1799" b="1" dirty="0">
                <a:solidFill>
                  <a:srgbClr val="C00000"/>
                </a:solidFill>
                <a:uFill>
                  <a:noFill/>
                </a:uFill>
                <a:latin typeface="STXinwei" panose="02010800040101010101" pitchFamily="2" charset="-122"/>
                <a:ea typeface="STXinwei" panose="02010800040101010101" pitchFamily="2" charset="-122"/>
              </a:rPr>
              <a:t>现有数据的</a:t>
            </a:r>
            <a:r>
              <a:rPr lang="zh-CN" altLang="en-US" sz="1799" b="1" dirty="0">
                <a:solidFill>
                  <a:srgbClr val="C00000"/>
                </a:solidFill>
                <a:uFill>
                  <a:noFill/>
                </a:uFill>
                <a:latin typeface="STXinwei" panose="02010800040101010101" pitchFamily="2" charset="-122"/>
                <a:ea typeface="STXinwei" panose="02010800040101010101" pitchFamily="2" charset="-122"/>
              </a:rPr>
              <a:t>影响范围可被抽象编码为局部时空区间的“格”</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defTabSz="685584" hangingPunct="1"/>
            <a:r>
              <a:rPr lang="en-US" sz="1799" b="1" kern="1200" dirty="0" err="1">
                <a:solidFill>
                  <a:srgbClr val="0070C0"/>
                </a:solidFill>
                <a:latin typeface="STXinwei" panose="02010800040101010101" pitchFamily="2" charset="-122"/>
                <a:ea typeface="STXinwei" panose="02010800040101010101" pitchFamily="2" charset="-122"/>
                <a:cs typeface="Lato"/>
                <a:sym typeface="Lato"/>
              </a:rPr>
              <a:t>未来</a:t>
            </a:r>
            <a:endParaRPr sz="1799" b="1" kern="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defTabSz="685584" hangingPunct="1"/>
            <a:r>
              <a:rPr lang="en" sz="1799" b="1" kern="1200" dirty="0" err="1">
                <a:solidFill>
                  <a:srgbClr val="FF0000"/>
                </a:solidFill>
                <a:latin typeface="STXinwei" panose="02010800040101010101" pitchFamily="2" charset="-122"/>
                <a:ea typeface="STXinwei" panose="02010800040101010101" pitchFamily="2" charset="-122"/>
                <a:cs typeface="Lato"/>
                <a:sym typeface="Lato"/>
              </a:rPr>
              <a:t>过去</a:t>
            </a:r>
            <a:endParaRPr sz="1799" b="1" kern="12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1799" b="1" kern="1200" dirty="0" err="1">
                <a:solidFill>
                  <a:prstClr val="black"/>
                </a:solidFill>
                <a:latin typeface="STXinwei" panose="02010800040101010101" pitchFamily="2" charset="-122"/>
                <a:ea typeface="STXinwei" panose="02010800040101010101" pitchFamily="2" charset="-122"/>
                <a:cs typeface="Lato"/>
                <a:sym typeface="Lato"/>
              </a:rPr>
              <a:t>公共空间</a:t>
            </a:r>
            <a:endParaRPr sz="1799" b="1" kern="1200" dirty="0">
              <a:solidFill>
                <a:prstClr val="black"/>
              </a:solidFill>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defTabSz="685584" hangingPunct="1"/>
            <a:r>
              <a:rPr lang="en" sz="1799" kern="1200" dirty="0" err="1">
                <a:solidFill>
                  <a:prstClr val="black"/>
                </a:solidFill>
                <a:latin typeface="STXinwei" panose="02010800040101010101" pitchFamily="2" charset="-122"/>
                <a:ea typeface="STXinwei" panose="02010800040101010101" pitchFamily="2" charset="-122"/>
                <a:cs typeface="Lato"/>
                <a:sym typeface="Lato"/>
              </a:rPr>
              <a:t>空间轴</a:t>
            </a:r>
            <a:r>
              <a:rPr lang="zh-CN" altLang="en-US" sz="1799" kern="1200" dirty="0">
                <a:solidFill>
                  <a:prstClr val="black"/>
                </a:solidFill>
                <a:latin typeface="STXinwei" panose="02010800040101010101" pitchFamily="2" charset="-122"/>
                <a:ea typeface="STXinwei" panose="02010800040101010101" pitchFamily="2" charset="-122"/>
                <a:cs typeface="Lato"/>
                <a:sym typeface="Lato"/>
              </a:rPr>
              <a:t> </a:t>
            </a:r>
            <a:r>
              <a:rPr lang="en-US" altLang="zh-CN" sz="1799" kern="1200" dirty="0">
                <a:solidFill>
                  <a:prstClr val="black"/>
                </a:solidFill>
                <a:latin typeface="STXinwei" panose="02010800040101010101" pitchFamily="2" charset="-122"/>
                <a:ea typeface="STXinwei" panose="02010800040101010101" pitchFamily="2" charset="-122"/>
                <a:cs typeface="Lato"/>
                <a:sym typeface="Lato"/>
              </a:rPr>
              <a:t>/</a:t>
            </a:r>
            <a:r>
              <a:rPr lang="zh-CN" altLang="en-US" sz="1799" kern="1200" dirty="0">
                <a:solidFill>
                  <a:prstClr val="black"/>
                </a:solidFill>
                <a:latin typeface="STXinwei" panose="02010800040101010101" pitchFamily="2" charset="-122"/>
                <a:ea typeface="STXinwei" panose="02010800040101010101" pitchFamily="2" charset="-122"/>
                <a:cs typeface="Lato"/>
                <a:sym typeface="Lato"/>
              </a:rPr>
              <a:t>方位命名空间</a:t>
            </a:r>
            <a:endParaRPr sz="1799" kern="1200" dirty="0">
              <a:solidFill>
                <a:prstClr val="black"/>
              </a:solidFill>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defTabSz="685584" hangingPunct="1"/>
            <a:r>
              <a:rPr lang="en" sz="1200" kern="1200" dirty="0">
                <a:solidFill>
                  <a:prstClr val="black"/>
                </a:solidFill>
                <a:latin typeface="STXinwei" panose="02010800040101010101" pitchFamily="2" charset="-122"/>
                <a:ea typeface="STXinwei" panose="02010800040101010101" pitchFamily="2" charset="-122"/>
                <a:cs typeface="Lato"/>
                <a:sym typeface="Lato"/>
              </a:rPr>
              <a:t>Image Source: </a:t>
            </a:r>
          </a:p>
          <a:p>
            <a:pPr algn="ctr" defTabSz="685584" hangingPunct="1"/>
            <a:r>
              <a:rPr lang="en" sz="1200" b="1" kern="1200"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kern="1200"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kern="1200"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kern="1200"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kern="1200" dirty="0">
              <a:solidFill>
                <a:prstClr val="black"/>
              </a:solidFill>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1799" b="1" kern="1200" dirty="0" err="1">
                <a:solidFill>
                  <a:prstClr val="black"/>
                </a:solidFill>
                <a:latin typeface="STXinwei" panose="02010800040101010101" pitchFamily="2" charset="-122"/>
                <a:ea typeface="STXinwei" panose="02010800040101010101" pitchFamily="2" charset="-122"/>
                <a:cs typeface="Lato"/>
                <a:sym typeface="Lato"/>
              </a:rPr>
              <a:t>公共空间</a:t>
            </a:r>
            <a:endParaRPr sz="1799" b="1" kern="1200" dirty="0">
              <a:solidFill>
                <a:prstClr val="black"/>
              </a:solidFill>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defTabSz="685584" hangingPunct="1"/>
            <a:r>
              <a:rPr lang="en" sz="1799" kern="1200" dirty="0" err="1">
                <a:solidFill>
                  <a:prstClr val="black"/>
                </a:solidFill>
                <a:latin typeface="STXinwei" panose="02010800040101010101" pitchFamily="2" charset="-122"/>
                <a:ea typeface="STXinwei" panose="02010800040101010101" pitchFamily="2" charset="-122"/>
                <a:cs typeface="Lato"/>
                <a:sym typeface="Lato"/>
              </a:rPr>
              <a:t>时</a:t>
            </a:r>
            <a:endParaRPr lang="en" sz="1799" kern="1200" dirty="0">
              <a:solidFill>
                <a:prstClr val="black"/>
              </a:solidFill>
              <a:latin typeface="STXinwei" panose="02010800040101010101" pitchFamily="2" charset="-122"/>
              <a:ea typeface="STXinwei" panose="02010800040101010101" pitchFamily="2" charset="-122"/>
              <a:cs typeface="Lato"/>
              <a:sym typeface="Lato"/>
            </a:endParaRPr>
          </a:p>
          <a:p>
            <a:pPr algn="ctr" defTabSz="685584" hangingPunct="1"/>
            <a:r>
              <a:rPr lang="en" sz="1799" kern="1200" dirty="0" err="1">
                <a:solidFill>
                  <a:prstClr val="black"/>
                </a:solidFill>
                <a:latin typeface="STXinwei" panose="02010800040101010101" pitchFamily="2" charset="-122"/>
                <a:ea typeface="STXinwei" panose="02010800040101010101" pitchFamily="2" charset="-122"/>
                <a:cs typeface="Lato"/>
                <a:sym typeface="Lato"/>
              </a:rPr>
              <a:t>间</a:t>
            </a:r>
            <a:endParaRPr lang="en" sz="1799" kern="1200" dirty="0">
              <a:solidFill>
                <a:prstClr val="black"/>
              </a:solidFill>
              <a:latin typeface="STXinwei" panose="02010800040101010101" pitchFamily="2" charset="-122"/>
              <a:ea typeface="STXinwei" panose="02010800040101010101" pitchFamily="2" charset="-122"/>
              <a:cs typeface="Lato"/>
              <a:sym typeface="Lato"/>
            </a:endParaRPr>
          </a:p>
          <a:p>
            <a:pPr algn="ctr" defTabSz="685584" hangingPunct="1"/>
            <a:r>
              <a:rPr lang="en" sz="1799" kern="1200" dirty="0" err="1">
                <a:solidFill>
                  <a:prstClr val="black"/>
                </a:solidFill>
                <a:latin typeface="STXinwei" panose="02010800040101010101" pitchFamily="2" charset="-122"/>
                <a:ea typeface="STXinwei" panose="02010800040101010101" pitchFamily="2" charset="-122"/>
                <a:cs typeface="Lato"/>
                <a:sym typeface="Lato"/>
              </a:rPr>
              <a:t>轴</a:t>
            </a:r>
            <a:endParaRPr lang="en" sz="1799" kern="1200" dirty="0">
              <a:solidFill>
                <a:prstClr val="black"/>
              </a:solidFill>
              <a:latin typeface="STXinwei" panose="02010800040101010101" pitchFamily="2" charset="-122"/>
              <a:ea typeface="STXinwei" panose="02010800040101010101" pitchFamily="2" charset="-122"/>
              <a:cs typeface="Lato"/>
              <a:sym typeface="Lato"/>
            </a:endParaRPr>
          </a:p>
          <a:p>
            <a:pPr algn="ctr" defTabSz="685584" hangingPunct="1"/>
            <a:r>
              <a:rPr lang="en-US" altLang="zh-CN" sz="1799" kern="1200" dirty="0">
                <a:solidFill>
                  <a:prstClr val="black"/>
                </a:solidFill>
                <a:latin typeface="STXinwei" panose="02010800040101010101" pitchFamily="2" charset="-122"/>
                <a:ea typeface="STXinwei" panose="02010800040101010101" pitchFamily="2" charset="-122"/>
                <a:cs typeface="Lato"/>
                <a:sym typeface="Lato"/>
              </a:rPr>
              <a:t>/</a:t>
            </a:r>
          </a:p>
          <a:p>
            <a:pPr algn="ctr" defTabSz="685584" hangingPunct="1"/>
            <a:r>
              <a:rPr lang="zh-CN" altLang="en-US" sz="1799" kern="1200" dirty="0">
                <a:solidFill>
                  <a:prstClr val="black"/>
                </a:solidFill>
                <a:latin typeface="STXinwei" panose="02010800040101010101" pitchFamily="2" charset="-122"/>
                <a:ea typeface="STXinwei" panose="02010800040101010101" pitchFamily="2" charset="-122"/>
                <a:cs typeface="Lato"/>
                <a:sym typeface="Lato"/>
              </a:rPr>
              <a:t>时序命名空间</a:t>
            </a:r>
            <a:endParaRPr sz="1799" kern="1200" dirty="0">
              <a:solidFill>
                <a:prstClr val="black"/>
              </a:solidFill>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 sz="1200" kern="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kern="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 sz="1200" kern="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kern="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 sz="1200" kern="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kern="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 sz="1200" kern="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kern="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defTabSz="685584" hangingPunct="1"/>
            <a:r>
              <a:rPr lang="en-TW" sz="1799" b="1" kern="1200" dirty="0">
                <a:solidFill>
                  <a:srgbClr val="FF0000"/>
                </a:solidFill>
                <a:latin typeface="STXinwei" panose="02010800040101010101" pitchFamily="2" charset="-122"/>
                <a:ea typeface="STXinwei" panose="02010800040101010101" pitchFamily="2" charset="-122"/>
                <a:cs typeface="Lato"/>
                <a:sym typeface="Lato"/>
              </a:rPr>
              <a:t>影响交互空间</a:t>
            </a:r>
            <a:endParaRPr sz="1799" b="1" kern="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defTabSz="685584" hangingPunct="1"/>
            <a:r>
              <a:rPr lang="en-TW" sz="1799" b="1" kern="1200" dirty="0">
                <a:solidFill>
                  <a:srgbClr val="0070C0"/>
                </a:solidFill>
                <a:latin typeface="STXinwei" panose="02010800040101010101" pitchFamily="2" charset="-122"/>
                <a:ea typeface="STXinwei" panose="02010800040101010101" pitchFamily="2" charset="-122"/>
                <a:cs typeface="Lato"/>
                <a:sym typeface="Lato"/>
              </a:rPr>
              <a:t>影响空间</a:t>
            </a:r>
            <a:endParaRPr sz="1799" b="1" kern="1200"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7" y="1534210"/>
            <a:ext cx="854039" cy="775985"/>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4931509" y="1598804"/>
            <a:ext cx="685532" cy="685532"/>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4976374" y="2960194"/>
            <a:ext cx="685532" cy="685532"/>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万用的可执行语言</a:t>
            </a:r>
            <a:r>
              <a:rPr lang="zh-CN" altLang="en-US" sz="1799" dirty="0">
                <a:solidFill>
                  <a:srgbClr val="C00000"/>
                </a:solidFill>
                <a:latin typeface="STXinwei" panose="02010800040101010101" pitchFamily="2" charset="-122"/>
                <a:ea typeface="STXinwei" panose="02010800040101010101" pitchFamily="2" charset="-122"/>
              </a:rPr>
              <a:t>：偏序集（格）</a:t>
            </a:r>
            <a:r>
              <a:rPr lang="en-US" sz="1799" dirty="0" err="1">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代数</a:t>
            </a:r>
            <a:r>
              <a:rPr lang="en-US" sz="1799" dirty="0" err="1">
                <a:solidFill>
                  <a:srgbClr val="C00000"/>
                </a:solidFill>
                <a:latin typeface="STXinwei" panose="02010800040101010101" pitchFamily="2" charset="-122"/>
                <a:ea typeface="STXinwei" panose="02010800040101010101" pitchFamily="2" charset="-122"/>
              </a:rPr>
              <a:t>封闭性</a:t>
            </a:r>
            <a:endParaRPr lang="en-US"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hangingPunct="1">
              <a:buClr>
                <a:srgbClr val="000000"/>
              </a:buClr>
              <a:defRPr/>
            </a:pPr>
            <a:fld id="{00000000-1234-1234-1234-123412341234}" type="slidenum">
              <a:rPr lang="en" sz="999">
                <a:solidFill>
                  <a:srgbClr val="595959"/>
                </a:solidFill>
                <a:latin typeface="Arial"/>
                <a:ea typeface="+mn-ea"/>
                <a:cs typeface="Arial"/>
              </a:rPr>
              <a:pPr defTabSz="914012" hangingPunct="1">
                <a:buClr>
                  <a:srgbClr val="000000"/>
                </a:buClr>
                <a:defRPr/>
              </a:pPr>
              <a:t>11</a:t>
            </a:fld>
            <a:endParaRPr lang="en" sz="999" dirty="0">
              <a:solidFill>
                <a:srgbClr val="595959"/>
              </a:solidFill>
              <a:latin typeface="Arial"/>
              <a:ea typeface="+mn-ea"/>
              <a:cs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5326798" y="4731106"/>
            <a:ext cx="2577950"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3"/>
              </a:rPr>
              <a:t>本视频的第</a:t>
            </a:r>
            <a:r>
              <a:rPr lang="en-US" altLang="zh-CN" sz="1349" kern="1200" dirty="0">
                <a:solidFill>
                  <a:prstClr val="black"/>
                </a:solidFill>
                <a:latin typeface="STXinwei" panose="02010800040101010101" pitchFamily="2" charset="-122"/>
                <a:ea typeface="STXinwei" panose="02010800040101010101" pitchFamily="2" charset="-122"/>
                <a:cs typeface="+mn-cs"/>
                <a:hlinkClick r:id="rId3"/>
              </a:rPr>
              <a:t>666</a:t>
            </a:r>
            <a:r>
              <a:rPr lang="zh-CN" altLang="en-US" sz="1349" kern="1200" dirty="0">
                <a:solidFill>
                  <a:prstClr val="black"/>
                </a:solidFill>
                <a:latin typeface="STXinwei" panose="02010800040101010101" pitchFamily="2" charset="-122"/>
                <a:ea typeface="STXinwei" panose="02010800040101010101" pitchFamily="2" charset="-122"/>
                <a:cs typeface="+mn-cs"/>
                <a:hlinkClick r:id="rId3"/>
              </a:rPr>
              <a:t>秒开始到</a:t>
            </a:r>
            <a:r>
              <a:rPr lang="en-US" altLang="zh-CN" sz="1349" kern="1200" dirty="0">
                <a:solidFill>
                  <a:prstClr val="black"/>
                </a:solidFill>
                <a:latin typeface="STXinwei" panose="02010800040101010101" pitchFamily="2" charset="-122"/>
                <a:ea typeface="STXinwei" panose="02010800040101010101" pitchFamily="2" charset="-122"/>
                <a:cs typeface="+mn-cs"/>
                <a:hlinkClick r:id="rId3"/>
              </a:rPr>
              <a:t>1080</a:t>
            </a:r>
            <a:r>
              <a:rPr lang="zh-CN" altLang="en-US" sz="1349" kern="1200" dirty="0">
                <a:solidFill>
                  <a:prstClr val="black"/>
                </a:solidFill>
                <a:latin typeface="STXinwei" panose="02010800040101010101" pitchFamily="2" charset="-122"/>
                <a:ea typeface="STXinwei" panose="02010800040101010101" pitchFamily="2" charset="-122"/>
                <a:cs typeface="+mn-cs"/>
                <a:hlinkClick r:id="rId3"/>
              </a:rPr>
              <a:t>秒</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204019" y="1354054"/>
            <a:ext cx="1555106" cy="1412980"/>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4127149" y="1006388"/>
            <a:ext cx="4861807" cy="3486198"/>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7"/>
              <a:ext cx="1631853" cy="400095"/>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0"/>
              <a:ext cx="1631853" cy="400095"/>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631853" cy="400095"/>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311701" y="3540110"/>
            <a:ext cx="3486042" cy="1113662"/>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原函数</a:t>
                </a:r>
                <a:r>
                  <a:rPr lang="zh-CN" altLang="en-US" sz="1200" kern="1200" dirty="0">
                    <a:solidFill>
                      <a:prstClr val="black"/>
                    </a:solidFill>
                    <a:latin typeface="STXinwei" panose="02010800040101010101" pitchFamily="2" charset="-122"/>
                    <a:ea typeface="STXinwei" panose="02010800040101010101" pitchFamily="2" charset="-122"/>
                  </a:rPr>
                  <a:t>（保留字）</a:t>
                </a:r>
                <a:endParaRPr lang="en-TW" sz="1200" kern="1200" dirty="0">
                  <a:solidFill>
                    <a:prstClr val="black"/>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349" kern="1200" dirty="0">
                    <a:solidFill>
                      <a:prstClr val="black"/>
                    </a:solidFill>
                    <a:latin typeface="Calibri" panose="020F0502020204030204"/>
                    <a:ea typeface="宋体" panose="02010600030101010101" pitchFamily="2" charset="-122"/>
                    <a:cs typeface="Calibri" panose="020F0502020204030204" pitchFamily="34" charset="0"/>
                  </a:rPr>
                  <a:t>𝝺</a:t>
                </a:r>
                <a:r>
                  <a:rPr lang="en-US" altLang="zh-CN" sz="1349" kern="1200" dirty="0">
                    <a:solidFill>
                      <a:prstClr val="black"/>
                    </a:solidFill>
                    <a:latin typeface="Calibri" panose="020F0502020204030204"/>
                    <a:ea typeface="宋体" panose="02010600030101010101" pitchFamily="2" charset="-122"/>
                    <a:cs typeface="Calibri" panose="020F0502020204030204" pitchFamily="34" charset="0"/>
                  </a:rPr>
                  <a:t>x.(…x…)</a:t>
                </a:r>
                <a:endParaRPr lang="en-TW" sz="1349" kern="1200" dirty="0">
                  <a:solidFill>
                    <a:prstClr val="black"/>
                  </a:solidFill>
                  <a:latin typeface="Calibri" panose="020F0502020204030204"/>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349" kern="1200" dirty="0">
                    <a:solidFill>
                      <a:prstClr val="black"/>
                    </a:solidFill>
                    <a:latin typeface="Calibri" panose="020F0502020204030204"/>
                    <a:ea typeface="宋体" panose="02010600030101010101" pitchFamily="2" charset="-122"/>
                    <a:cs typeface="Calibri" panose="020F0502020204030204" pitchFamily="34" charset="0"/>
                  </a:rPr>
                  <a:t>𝝺</a:t>
                </a:r>
                <a:r>
                  <a:rPr lang="en-US" altLang="zh-CN" sz="1349" kern="1200" dirty="0">
                    <a:solidFill>
                      <a:prstClr val="black"/>
                    </a:solidFill>
                    <a:latin typeface="Calibri" panose="020F0502020204030204"/>
                    <a:ea typeface="宋体" panose="02010600030101010101" pitchFamily="2" charset="-122"/>
                    <a:cs typeface="Calibri" panose="020F0502020204030204" pitchFamily="34" charset="0"/>
                  </a:rPr>
                  <a:t>y.(…y…)</a:t>
                </a:r>
                <a:endParaRPr lang="en-TW" sz="1349" kern="1200" dirty="0">
                  <a:solidFill>
                    <a:prstClr val="black"/>
                  </a:solidFill>
                  <a:latin typeface="Calibri" panose="020F0502020204030204"/>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Calibri" panose="020F0502020204030204"/>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900" kern="1200" dirty="0">
                    <a:solidFill>
                      <a:prstClr val="black"/>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349" kern="1200" dirty="0">
                    <a:solidFill>
                      <a:prstClr val="black"/>
                    </a:solidFill>
                    <a:latin typeface="Calibri" panose="020F0502020204030204"/>
                    <a:ea typeface="宋体" panose="02010600030101010101" pitchFamily="2" charset="-122"/>
                    <a:cs typeface="Calibri" panose="020F0502020204030204" pitchFamily="34" charset="0"/>
                  </a:rPr>
                  <a:t>𝝺</a:t>
                </a:r>
                <a:r>
                  <a:rPr lang="en-US" altLang="zh-CN" sz="1349" kern="1200" dirty="0">
                    <a:solidFill>
                      <a:prstClr val="black"/>
                    </a:solidFill>
                    <a:latin typeface="Calibri" panose="020F0502020204030204"/>
                    <a:ea typeface="宋体" panose="02010600030101010101" pitchFamily="2" charset="-122"/>
                    <a:cs typeface="Calibri" panose="020F0502020204030204" pitchFamily="34" charset="0"/>
                  </a:rPr>
                  <a:t>x.(…x…)(T)</a:t>
                </a:r>
                <a:endParaRPr lang="en-TW" sz="1349" kern="1200" dirty="0">
                  <a:solidFill>
                    <a:prstClr val="black"/>
                  </a:solidFill>
                  <a:latin typeface="Calibri" panose="020F0502020204030204"/>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726173" y="3209581"/>
            <a:ext cx="2781531"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183806" y="744561"/>
            <a:ext cx="1569660"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2608516" y="1069956"/>
            <a:ext cx="76238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Top (</a:t>
            </a:r>
            <a:r>
              <a:rPr lang="en-US" sz="1349" kern="1200" dirty="0" err="1">
                <a:solidFill>
                  <a:prstClr val="black"/>
                </a:solidFill>
                <a:latin typeface="STXinwei" panose="02010800040101010101" pitchFamily="2" charset="-122"/>
                <a:ea typeface="STXinwei" panose="02010800040101010101" pitchFamily="2" charset="-122"/>
                <a:cs typeface="+mn-cs"/>
              </a:rPr>
              <a:t>并</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Calibri" panose="020F0502020204030204"/>
              <a:ea typeface="+mn-ea"/>
              <a:cs typeface="+mn-cs"/>
            </a:endParaRPr>
          </a:p>
        </p:txBody>
      </p:sp>
      <p:sp>
        <p:nvSpPr>
          <p:cNvPr id="125" name="TextBox 124">
            <a:extLst>
              <a:ext uri="{FF2B5EF4-FFF2-40B4-BE49-F238E27FC236}">
                <a16:creationId xmlns:a16="http://schemas.microsoft.com/office/drawing/2014/main" id="{34741EE7-159E-BF4B-9609-19A8B0B72C2B}"/>
              </a:ext>
            </a:extLst>
          </p:cNvPr>
          <p:cNvSpPr txBox="1"/>
          <p:nvPr/>
        </p:nvSpPr>
        <p:spPr>
          <a:xfrm>
            <a:off x="2489857" y="2752278"/>
            <a:ext cx="1036566"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Bottom (</a:t>
            </a:r>
            <a:r>
              <a:rPr lang="en-US" sz="1349" kern="1200" dirty="0" err="1">
                <a:solidFill>
                  <a:prstClr val="black"/>
                </a:solidFill>
                <a:latin typeface="STXinwei" panose="02010800040101010101" pitchFamily="2" charset="-122"/>
                <a:ea typeface="STXinwei" panose="02010800040101010101" pitchFamily="2" charset="-122"/>
                <a:cs typeface="+mn-cs"/>
              </a:rPr>
              <a:t>交</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Calibri" panose="020F0502020204030204"/>
              <a:ea typeface="+mn-ea"/>
              <a:cs typeface="+mn-cs"/>
            </a:endParaRPr>
          </a:p>
        </p:txBody>
      </p:sp>
      <p:sp>
        <p:nvSpPr>
          <p:cNvPr id="126" name="TextBox 125">
            <a:extLst>
              <a:ext uri="{FF2B5EF4-FFF2-40B4-BE49-F238E27FC236}">
                <a16:creationId xmlns:a16="http://schemas.microsoft.com/office/drawing/2014/main" id="{D64871FE-07ED-6246-9E60-AA41D38B87FF}"/>
              </a:ext>
            </a:extLst>
          </p:cNvPr>
          <p:cNvSpPr txBox="1"/>
          <p:nvPr/>
        </p:nvSpPr>
        <p:spPr>
          <a:xfrm>
            <a:off x="3430318" y="3278568"/>
            <a:ext cx="704039"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156960" y="4449081"/>
            <a:ext cx="1019450" cy="204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900" kern="1200" dirty="0">
                <a:solidFill>
                  <a:prstClr val="black"/>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3176409" y="4353603"/>
            <a:ext cx="375576" cy="19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nvGraphicFramePr>
        <p:xfrm>
          <a:off x="82237" y="1071729"/>
          <a:ext cx="2082589" cy="1842443"/>
        </p:xfrm>
        <a:graphic>
          <a:graphicData uri="http://schemas.openxmlformats.org/drawingml/2006/table">
            <a:tbl>
              <a:tblPr firstRow="1" bandRow="1">
                <a:tableStyleId>{7E9639D4-E3E2-4D34-9284-5A2195B3D0D7}</a:tableStyleId>
              </a:tblPr>
              <a:tblGrid>
                <a:gridCol w="938067">
                  <a:extLst>
                    <a:ext uri="{9D8B030D-6E8A-4147-A177-3AD203B41FA5}">
                      <a16:colId xmlns:a16="http://schemas.microsoft.com/office/drawing/2014/main" val="2143271587"/>
                    </a:ext>
                  </a:extLst>
                </a:gridCol>
                <a:gridCol w="1144522">
                  <a:extLst>
                    <a:ext uri="{9D8B030D-6E8A-4147-A177-3AD203B41FA5}">
                      <a16:colId xmlns:a16="http://schemas.microsoft.com/office/drawing/2014/main" val="2017782780"/>
                    </a:ext>
                  </a:extLst>
                </a:gridCol>
              </a:tblGrid>
              <a:tr h="343427">
                <a:tc>
                  <a:txBody>
                    <a:bodyPr/>
                    <a:lstStyle/>
                    <a:p>
                      <a:pPr algn="ctr"/>
                      <a:r>
                        <a:rPr lang="en-TW" sz="1200" dirty="0">
                          <a:solidFill>
                            <a:schemeClr val="bg1"/>
                          </a:solidFill>
                          <a:latin typeface="STXinwei" panose="02010800040101010101" pitchFamily="2" charset="-122"/>
                          <a:ea typeface="STXinwei" panose="02010800040101010101" pitchFamily="2" charset="-122"/>
                        </a:rPr>
                        <a:t>偏序</a:t>
                      </a:r>
                      <a:r>
                        <a:rPr lang="en-TW" sz="1200" dirty="0">
                          <a:solidFill>
                            <a:srgbClr val="FF0000"/>
                          </a:solidFill>
                          <a:latin typeface="STXinwei" panose="02010800040101010101" pitchFamily="2" charset="-122"/>
                          <a:ea typeface="STXinwei" panose="02010800040101010101" pitchFamily="2" charset="-122"/>
                        </a:rPr>
                        <a:t>集</a:t>
                      </a:r>
                      <a:r>
                        <a:rPr lang="en-TW" sz="1200" dirty="0">
                          <a:latin typeface="STXinwei" panose="02010800040101010101" pitchFamily="2" charset="-122"/>
                          <a:ea typeface="STXinwei" panose="02010800040101010101" pitchFamily="2" charset="-122"/>
                        </a:rPr>
                        <a:t>特性</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200" dirty="0">
                          <a:latin typeface="STXinwei" panose="02010800040101010101" pitchFamily="2" charset="-122"/>
                          <a:ea typeface="STXinwei" panose="02010800040101010101" pitchFamily="2" charset="-122"/>
                        </a:rPr>
                        <a:t>英文翻译</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278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800" dirty="0">
                          <a:latin typeface="STXinwei" panose="02010800040101010101" pitchFamily="2" charset="-122"/>
                          <a:ea typeface="STXinwei" panose="02010800040101010101" pitchFamily="2" charset="-122"/>
                        </a:rPr>
                        <a:t>数据名称为类型</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800" dirty="0">
                          <a:latin typeface="STXinwei" panose="02010800040101010101" pitchFamily="2" charset="-122"/>
                          <a:ea typeface="STXinwei" panose="02010800040101010101" pitchFamily="2" charset="-122"/>
                        </a:rPr>
                        <a:t>Type Calculus</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19915">
                <a:tc>
                  <a:txBody>
                    <a:bodyPr/>
                    <a:lstStyle/>
                    <a:p>
                      <a:r>
                        <a:rPr lang="en-TW" sz="800" dirty="0">
                          <a:latin typeface="STXinwei" panose="02010800040101010101" pitchFamily="2" charset="-122"/>
                          <a:ea typeface="STXinwei" panose="02010800040101010101" pitchFamily="2" charset="-122"/>
                        </a:rPr>
                        <a:t>唯一性</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800" dirty="0">
                          <a:latin typeface="STXinwei" panose="02010800040101010101" pitchFamily="2" charset="-122"/>
                          <a:ea typeface="STXinwei" panose="02010800040101010101" pitchFamily="2" charset="-122"/>
                        </a:rPr>
                        <a:t>Uniqueness</a:t>
                      </a:r>
                      <a:r>
                        <a:rPr lang="en-US" altLang="zh-CN" sz="800" dirty="0">
                          <a:latin typeface="STXinwei" panose="02010800040101010101" pitchFamily="2" charset="-122"/>
                          <a:ea typeface="STXinwei" panose="02010800040101010101" pitchFamily="2" charset="-122"/>
                        </a:rPr>
                        <a:t>/</a:t>
                      </a:r>
                      <a:r>
                        <a:rPr lang="en-US" altLang="zh-CN" sz="800" dirty="0">
                          <a:solidFill>
                            <a:srgbClr val="FF0000"/>
                          </a:solidFill>
                          <a:latin typeface="STXinwei" panose="02010800040101010101" pitchFamily="2" charset="-122"/>
                          <a:ea typeface="STXinwei" panose="02010800040101010101" pitchFamily="2" charset="-122"/>
                        </a:rPr>
                        <a:t>Non-Fungibility</a:t>
                      </a:r>
                      <a:endParaRPr lang="en-TW" sz="800" dirty="0">
                        <a:solidFill>
                          <a:srgbClr val="FF0000"/>
                        </a:solidFill>
                        <a:latin typeface="STXinwei" panose="02010800040101010101" pitchFamily="2" charset="-122"/>
                        <a:ea typeface="STXinwei" panose="02010800040101010101" pitchFamily="2" charset="-122"/>
                      </a:endParaRP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278558">
                <a:tc>
                  <a:txBody>
                    <a:bodyPr/>
                    <a:lstStyle/>
                    <a:p>
                      <a:r>
                        <a:rPr lang="en-TW" sz="800" dirty="0">
                          <a:latin typeface="STXinwei" panose="02010800040101010101" pitchFamily="2" charset="-122"/>
                          <a:ea typeface="STXinwei" panose="02010800040101010101" pitchFamily="2" charset="-122"/>
                        </a:rPr>
                        <a:t>可数性</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800" dirty="0">
                          <a:latin typeface="STXinwei" panose="02010800040101010101" pitchFamily="2" charset="-122"/>
                          <a:ea typeface="STXinwei" panose="02010800040101010101" pitchFamily="2" charset="-122"/>
                        </a:rPr>
                        <a:t>Countable</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343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800" dirty="0">
                          <a:latin typeface="STXinwei" panose="02010800040101010101" pitchFamily="2" charset="-122"/>
                          <a:ea typeface="STXinwei" panose="02010800040101010101" pitchFamily="2" charset="-122"/>
                        </a:rPr>
                        <a:t>偏序性 </a:t>
                      </a:r>
                      <a:r>
                        <a:rPr lang="en-US" altLang="zh-CN" sz="800" dirty="0">
                          <a:latin typeface="STXinwei" panose="02010800040101010101" pitchFamily="2" charset="-122"/>
                          <a:ea typeface="STXinwei" panose="02010800040101010101" pitchFamily="2" charset="-122"/>
                        </a:rPr>
                        <a:t>(</a:t>
                      </a:r>
                      <a:r>
                        <a:rPr lang="en-TW" sz="800" dirty="0">
                          <a:latin typeface="STXinwei" panose="02010800040101010101" pitchFamily="2" charset="-122"/>
                          <a:ea typeface="STXinwei" panose="02010800040101010101" pitchFamily="2" charset="-122"/>
                        </a:rPr>
                        <a:t>集合包含</a:t>
                      </a:r>
                      <a:r>
                        <a:rPr lang="en-US" altLang="zh-CN" sz="800" dirty="0">
                          <a:latin typeface="STXinwei" panose="02010800040101010101" pitchFamily="2" charset="-122"/>
                          <a:ea typeface="STXinwei" panose="02010800040101010101" pitchFamily="2" charset="-122"/>
                        </a:rPr>
                        <a:t>/</a:t>
                      </a:r>
                      <a:r>
                        <a:rPr lang="zh-CN" altLang="en-US" sz="800" dirty="0">
                          <a:latin typeface="STXinwei" panose="02010800040101010101" pitchFamily="2" charset="-122"/>
                          <a:ea typeface="STXinwei" panose="02010800040101010101" pitchFamily="2" charset="-122"/>
                        </a:rPr>
                        <a:t>从属</a:t>
                      </a:r>
                      <a:r>
                        <a:rPr lang="en-US" altLang="zh-CN" sz="800" dirty="0">
                          <a:latin typeface="STXinwei" panose="02010800040101010101" pitchFamily="2" charset="-122"/>
                          <a:ea typeface="STXinwei" panose="02010800040101010101" pitchFamily="2" charset="-122"/>
                        </a:rPr>
                        <a:t>)</a:t>
                      </a:r>
                      <a:r>
                        <a:rPr lang="zh-CN" altLang="en-US" sz="800" dirty="0">
                          <a:latin typeface="STXinwei" panose="02010800040101010101" pitchFamily="2" charset="-122"/>
                          <a:ea typeface="STXinwei" panose="02010800040101010101" pitchFamily="2" charset="-122"/>
                        </a:rPr>
                        <a:t> </a:t>
                      </a:r>
                      <a:r>
                        <a:rPr lang="en-TW" altLang="zh-CN" sz="800" dirty="0">
                          <a:latin typeface="STXinwei" panose="02010800040101010101" pitchFamily="2" charset="-122"/>
                          <a:ea typeface="STXinwei" panose="02010800040101010101" pitchFamily="2" charset="-122"/>
                        </a:rPr>
                        <a:t>l</a:t>
                      </a:r>
                      <a:endParaRPr lang="en-US" altLang="zh-CN" sz="800" dirty="0">
                        <a:latin typeface="STXinwei" panose="02010800040101010101" pitchFamily="2" charset="-122"/>
                        <a:ea typeface="STXinwei" panose="02010800040101010101" pitchFamily="2" charset="-122"/>
                      </a:endParaRP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800" dirty="0">
                          <a:latin typeface="STXinwei" panose="02010800040101010101" pitchFamily="2" charset="-122"/>
                          <a:ea typeface="STXinwei" panose="02010800040101010101" pitchFamily="2" charset="-122"/>
                        </a:rPr>
                        <a:t>Partial Order (Inclusion)</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278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latin typeface="STXinwei" panose="02010800040101010101" pitchFamily="2" charset="-122"/>
                          <a:ea typeface="STXinwei" panose="02010800040101010101" pitchFamily="2" charset="-122"/>
                        </a:rPr>
                        <a:t>路径可达性</a:t>
                      </a:r>
                      <a:endParaRPr lang="en-US" altLang="zh-CN" sz="800" dirty="0">
                        <a:latin typeface="STXinwei" panose="02010800040101010101" pitchFamily="2" charset="-122"/>
                        <a:ea typeface="STXinwei" panose="02010800040101010101" pitchFamily="2" charset="-122"/>
                      </a:endParaRP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800" dirty="0">
                          <a:latin typeface="STXinwei" panose="02010800040101010101" pitchFamily="2" charset="-122"/>
                          <a:ea typeface="STXinwei" panose="02010800040101010101" pitchFamily="2" charset="-122"/>
                        </a:rPr>
                        <a:t>Reachability</a:t>
                      </a:r>
                    </a:p>
                  </a:txBody>
                  <a:tcPr marL="68553" marR="68553" marT="34277" marB="342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1349" b="1" kern="1200" dirty="0">
                <a:solidFill>
                  <a:srgbClr val="0B5394"/>
                </a:solidFill>
                <a:uFill>
                  <a:noFill/>
                </a:uFill>
                <a:latin typeface="Lato"/>
                <a:ea typeface="Lato"/>
                <a:cs typeface="Lato"/>
                <a:sym typeface="Lato"/>
                <a:hlinkClick r:id="rId3"/>
              </a:rPr>
              <a:t>Electronic Design Automation (EDA)</a:t>
            </a:r>
            <a:endParaRPr sz="1349" b="1" kern="1200"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695956" y="4455393"/>
            <a:ext cx="2210862" cy="715196"/>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大规模电子电路</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自动化设计</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1349" b="1" kern="1200" dirty="0">
                <a:solidFill>
                  <a:srgbClr val="0B5394"/>
                </a:solidFill>
                <a:uFill>
                  <a:noFill/>
                </a:uFill>
                <a:latin typeface="Lato"/>
                <a:ea typeface="Lato"/>
                <a:cs typeface="Lato"/>
                <a:sym typeface="Lato"/>
              </a:rPr>
              <a:t>Artificial Intelligence</a:t>
            </a:r>
          </a:p>
          <a:p>
            <a:pPr algn="ctr" defTabSz="685584" hangingPunct="1"/>
            <a:r>
              <a:rPr lang="en" sz="1349" b="1" kern="1200" dirty="0">
                <a:solidFill>
                  <a:srgbClr val="0B5394"/>
                </a:solidFill>
                <a:uFill>
                  <a:noFill/>
                </a:uFill>
                <a:latin typeface="Lato"/>
                <a:ea typeface="Lato"/>
                <a:cs typeface="Lato"/>
                <a:sym typeface="Lato"/>
              </a:rPr>
              <a:t>Machine Learning</a:t>
            </a:r>
            <a:endParaRPr sz="1349" b="1" kern="1200"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581639" y="4451144"/>
            <a:ext cx="2037737" cy="922817"/>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根据大量数据</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自动生成代码</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(数据和代码为不同层次)</a:t>
            </a:r>
          </a:p>
          <a:p>
            <a:pPr algn="ctr" defTabSz="685584" hangingPunct="1"/>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1349" b="1" kern="1200" dirty="0">
                <a:solidFill>
                  <a:srgbClr val="0B5394"/>
                </a:solidFill>
                <a:uFill>
                  <a:noFill/>
                </a:uFill>
                <a:latin typeface="Lato"/>
                <a:ea typeface="Lato"/>
                <a:cs typeface="Lato"/>
                <a:sym typeface="Lato"/>
              </a:rPr>
              <a:t>Real time System Model Verification</a:t>
            </a:r>
            <a:endParaRPr sz="1349" b="1" kern="1200"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255718" y="4450268"/>
            <a:ext cx="2210862" cy="715196"/>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抽象解释与</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代码语义分析</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1709678" y="634798"/>
            <a:ext cx="5724644" cy="299954"/>
          </a:xfrm>
          <a:prstGeom prst="rect">
            <a:avLst/>
          </a:prstGeom>
          <a:noFill/>
        </p:spPr>
        <p:txBody>
          <a:bodyPr wrap="none" rtlCol="0">
            <a:spAutoFit/>
          </a:bodyPr>
          <a:lstStyle/>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系统规格与系统设计方案以各领域的参与者能理解的格式（</a:t>
            </a:r>
            <a:r>
              <a:rPr lang="zh-CN" altLang="en-US" sz="1349" kern="1200" dirty="0">
                <a:solidFill>
                  <a:srgbClr val="FF0000"/>
                </a:solidFill>
                <a:latin typeface="STXinwei" panose="02010800040101010101" pitchFamily="2" charset="-122"/>
                <a:ea typeface="STXinwei" panose="02010800040101010101" pitchFamily="2" charset="-122"/>
                <a:cs typeface="+mn-cs"/>
              </a:rPr>
              <a:t>语义</a:t>
            </a:r>
            <a:r>
              <a:rPr lang="zh-CN" altLang="en-US" sz="1349" kern="1200" dirty="0">
                <a:solidFill>
                  <a:prstClr val="black"/>
                </a:solidFill>
                <a:latin typeface="STXinwei" panose="02010800040101010101" pitchFamily="2" charset="-122"/>
                <a:ea typeface="STXinwei" panose="02010800040101010101" pitchFamily="2" charset="-122"/>
                <a:cs typeface="+mn-cs"/>
              </a:rPr>
              <a:t>）来表达</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4879386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Abstracting all computing resources to Industrial Scale</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0568" y="1386606"/>
            <a:ext cx="6062864"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60967" y="143854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61580" y="401702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979175"/>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1367645"/>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85755" y="4097773"/>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0800000">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35501" y="3882329"/>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36116" y="136218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653711"/>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404486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22653" y="1283686"/>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19718068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5"/>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a:t>
                      </a:r>
                      <a:r>
                        <a:rPr lang="en-TW" sz="800" dirty="0"/>
                        <a:t>通证</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lang="en-TW" sz="800" dirty="0"/>
                        <a:t>通证</a:t>
                      </a:r>
                      <a:r>
                        <a:rPr sz="800" dirty="0" err="1"/>
                        <a:t>追踪过程</a:t>
                      </a:r>
                      <a:endParaRPr sz="800" dirty="0"/>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58474" y="582369"/>
            <a:ext cx="559264" cy="4068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5609" y="1029518"/>
            <a:ext cx="675411" cy="3508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437" y="949713"/>
            <a:ext cx="510473" cy="5104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9316" y="949713"/>
            <a:ext cx="766959" cy="47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00401" y="1015834"/>
            <a:ext cx="675411" cy="3782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3510" y="989234"/>
            <a:ext cx="690185" cy="3519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74156" y="905222"/>
            <a:ext cx="510473" cy="5172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2155618" y="1030239"/>
            <a:ext cx="805111" cy="415370"/>
          </a:xfrm>
          <a:prstGeom prst="rect">
            <a:avLst/>
          </a:prstGeom>
          <a:noFill/>
        </p:spPr>
        <p:txBody>
          <a:bodyPr wrap="square" rtlCol="0">
            <a:spAutoFit/>
          </a:bodyPr>
          <a:lstStyle/>
          <a:p>
            <a:pPr algn="ctr" defTabSz="685584" hangingPunct="1"/>
            <a:r>
              <a:rPr lang="en-TW" sz="2099" u="sng" kern="1200" dirty="0">
                <a:solidFill>
                  <a:srgbClr val="FF0000"/>
                </a:solidFill>
                <a:latin typeface="STXinwei" panose="02010800040101010101" pitchFamily="2" charset="-122"/>
                <a:ea typeface="STXinwei" panose="02010800040101010101" pitchFamily="2" charset="-122"/>
                <a:cs typeface="+mn-cs"/>
                <a:hlinkClick r:id="rId14">
                  <a:extLst>
                    <a:ext uri="{A12FA001-AC4F-418D-AE19-62706E023703}">
                      <ahyp:hlinkClr xmlns:ahyp="http://schemas.microsoft.com/office/drawing/2018/hyperlinkcolor" val="tx"/>
                    </a:ext>
                  </a:extLst>
                </a:hlinkClick>
              </a:rPr>
              <a:t>AoS</a:t>
            </a:r>
            <a:endParaRPr lang="en-TW" sz="2099" u="sng" kern="1200" dirty="0">
              <a:solidFill>
                <a:srgbClr val="FF0000"/>
              </a:solidFill>
              <a:latin typeface="STXinwei" panose="02010800040101010101" pitchFamily="2" charset="-122"/>
              <a:ea typeface="STXinwei" panose="02010800040101010101" pitchFamily="2" charset="-122"/>
              <a:cs typeface="+mn-cs"/>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10913" y="541246"/>
            <a:ext cx="646574" cy="43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113494" y="925980"/>
            <a:ext cx="4980803" cy="1761555"/>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巴比塔（登天塔）的诅咒：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79968" y="800657"/>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0028" y="4076784"/>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90954" y="1580857"/>
            <a:ext cx="226215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393" y="1932030"/>
            <a:ext cx="1223711" cy="635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863" y="723671"/>
            <a:ext cx="882771" cy="882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8221" y="3744387"/>
            <a:ext cx="1038688" cy="428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301" y="3266451"/>
            <a:ext cx="723896" cy="7210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92132" y="1460186"/>
            <a:ext cx="911049" cy="562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87013" y="4241341"/>
            <a:ext cx="820987" cy="5883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3905628" y="4559263"/>
            <a:ext cx="1396536"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低覆盖</a:t>
            </a:r>
            <a:r>
              <a:rPr lang="zh-CN" altLang="en-US" sz="1349" kern="1200" dirty="0">
                <a:solidFill>
                  <a:prstClr val="black"/>
                </a:solidFill>
                <a:latin typeface="STXinwei" panose="02010800040101010101" pitchFamily="2" charset="-122"/>
                <a:ea typeface="STXinwei" panose="02010800040101010101" pitchFamily="2" charset="-122"/>
                <a:cs typeface="+mn-cs"/>
              </a:rPr>
              <a:t>、高分辨</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7203579" y="2552900"/>
            <a:ext cx="1396536"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关注关系</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3905628" y="585225"/>
            <a:ext cx="1396536"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高覆盖</a:t>
            </a:r>
            <a:r>
              <a:rPr lang="zh-CN" altLang="en-US" sz="1349" kern="1200" dirty="0">
                <a:solidFill>
                  <a:prstClr val="black"/>
                </a:solidFill>
                <a:latin typeface="STXinwei" panose="02010800040101010101" pitchFamily="2" charset="-122"/>
                <a:ea typeface="STXinwei" panose="02010800040101010101" pitchFamily="2" charset="-122"/>
                <a:cs typeface="+mn-cs"/>
              </a:rPr>
              <a:t>、低分辨</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607678" y="2546607"/>
            <a:ext cx="1396536"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关注结果</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004214" y="2696584"/>
            <a:ext cx="5199365" cy="629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4603896" y="885179"/>
            <a:ext cx="0" cy="367408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45931" y="1920944"/>
            <a:ext cx="646574" cy="430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en-US" altLang="zh-TW" sz="1349" i="1" kern="1200" dirty="0">
                <a:latin typeface="STXinwei" panose="02010800040101010101" pitchFamily="2" charset="-122"/>
                <a:ea typeface="STXinwei" panose="02010800040101010101" pitchFamily="2" charset="-122"/>
              </a:rPr>
              <a:t>2003</a:t>
            </a:r>
            <a:r>
              <a:rPr lang="zh-TW" altLang="en-US" sz="1349" kern="1200" dirty="0">
                <a:latin typeface="STXinwei" panose="02010800040101010101" pitchFamily="2" charset="-122"/>
                <a:ea typeface="STXinwei" panose="02010800040101010101" pitchFamily="2" charset="-122"/>
              </a:rPr>
              <a:t>年杨利伟的</a:t>
            </a:r>
            <a:r>
              <a:rPr lang="zh-TW" altLang="en-US" sz="1349" kern="1200" dirty="0">
                <a:solidFill>
                  <a:srgbClr val="FF0000"/>
                </a:solidFill>
                <a:latin typeface="STXinwei" panose="02010800040101010101" pitchFamily="2" charset="-122"/>
                <a:ea typeface="STXinwei" panose="02010800040101010101" pitchFamily="2" charset="-122"/>
              </a:rPr>
              <a:t>登天之旅</a:t>
            </a:r>
            <a:r>
              <a:rPr lang="zh-TW" altLang="en-US" sz="1349" kern="1200" dirty="0">
                <a:latin typeface="STXinwei" panose="02010800040101010101" pitchFamily="2" charset="-122"/>
                <a:ea typeface="STXinwei" panose="02010800040101010101" pitchFamily="2" charset="-122"/>
              </a:rPr>
              <a:t>，刺激了美国再度启动载人航天项目的战略需求，</a:t>
            </a:r>
          </a:p>
          <a:p>
            <a:pPr marL="342763" indent="-342763" defTabSz="601025"/>
            <a:r>
              <a:rPr lang="en-US" sz="1349" b="0" kern="1200" dirty="0">
                <a:latin typeface="STXinwei" panose="02010800040101010101" pitchFamily="2" charset="-122"/>
                <a:ea typeface="STXinwei" panose="02010800040101010101" pitchFamily="2" charset="-122"/>
              </a:rPr>
              <a:t>NASA</a:t>
            </a:r>
            <a:r>
              <a:rPr lang="zh-TW" altLang="en-US" sz="1349" kern="1200" dirty="0">
                <a:latin typeface="STXinwei" panose="02010800040101010101" pitchFamily="2" charset="-122"/>
                <a:ea typeface="STXinwei" panose="02010800040101010101" pitchFamily="2" charset="-122"/>
              </a:rPr>
              <a:t>组织了麻省理工</a:t>
            </a:r>
            <a:r>
              <a:rPr lang="en-US" altLang="zh-TW" sz="1349" kern="1200" dirty="0">
                <a:latin typeface="STXinwei" panose="02010800040101010101" pitchFamily="2" charset="-122"/>
                <a:ea typeface="STXinwei" panose="02010800040101010101" pitchFamily="2" charset="-122"/>
              </a:rPr>
              <a:t>(MIT)</a:t>
            </a:r>
            <a:r>
              <a:rPr lang="zh-TW" altLang="en-US" sz="1349" kern="1200" dirty="0">
                <a:latin typeface="STXinwei" panose="02010800040101010101" pitchFamily="2" charset="-122"/>
                <a:ea typeface="STXinwei" panose="02010800040101010101" pitchFamily="2" charset="-122"/>
              </a:rPr>
              <a:t>与波音公司</a:t>
            </a:r>
            <a:r>
              <a:rPr lang="en-US" altLang="zh-TW" sz="1349" kern="1200" dirty="0">
                <a:latin typeface="STXinwei" panose="02010800040101010101" pitchFamily="2" charset="-122"/>
                <a:ea typeface="STXinwei" panose="02010800040101010101" pitchFamily="2" charset="-122"/>
              </a:rPr>
              <a:t>(Boeing)</a:t>
            </a:r>
            <a:r>
              <a:rPr lang="zh-TW" altLang="en-US" sz="1349" kern="1200" dirty="0">
                <a:latin typeface="STXinwei" panose="02010800040101010101" pitchFamily="2" charset="-122"/>
                <a:ea typeface="STXinwei" panose="02010800040101010101" pitchFamily="2" charset="-122"/>
              </a:rPr>
              <a:t>开始了一个为时六个月的登陆火星方案设计竞赛</a:t>
            </a:r>
          </a:p>
          <a:p>
            <a:pPr marL="342763" indent="-342763" defTabSz="601025"/>
            <a:r>
              <a:rPr lang="zh-TW" altLang="en-US" sz="1349" kern="1200" dirty="0">
                <a:latin typeface="STXinwei" panose="02010800040101010101" pitchFamily="2" charset="-122"/>
                <a:ea typeface="STXinwei" panose="02010800040101010101" pitchFamily="2" charset="-122"/>
              </a:rPr>
              <a:t>项目价值：美国需要通过</a:t>
            </a:r>
            <a:r>
              <a:rPr lang="zh-TW" altLang="en-US" sz="1349" kern="1200" dirty="0">
                <a:solidFill>
                  <a:srgbClr val="FF0000"/>
                </a:solidFill>
                <a:latin typeface="STXinwei" panose="02010800040101010101" pitchFamily="2" charset="-122"/>
                <a:ea typeface="STXinwei" panose="02010800040101010101" pitchFamily="2" charset="-122"/>
              </a:rPr>
              <a:t>新的载人登天项目</a:t>
            </a:r>
            <a:r>
              <a:rPr lang="zh-TW" altLang="en-US" sz="1349" kern="1200" dirty="0">
                <a:latin typeface="STXinwei" panose="02010800040101010101" pitchFamily="2" charset="-122"/>
                <a:ea typeface="STXinwei" panose="02010800040101010101" pitchFamily="2" charset="-122"/>
              </a:rPr>
              <a:t>证明其在</a:t>
            </a:r>
            <a:r>
              <a:rPr lang="en-US" altLang="zh-CN" sz="1349" kern="1200" dirty="0">
                <a:latin typeface="STXinwei" panose="02010800040101010101" pitchFamily="2" charset="-122"/>
                <a:ea typeface="STXinwei" panose="02010800040101010101" pitchFamily="2" charset="-122"/>
              </a:rPr>
              <a:t>21</a:t>
            </a:r>
            <a:r>
              <a:rPr lang="zh-CN" altLang="en-US" sz="1349" kern="1200" dirty="0">
                <a:latin typeface="STXinwei" panose="02010800040101010101" pitchFamily="2" charset="-122"/>
                <a:ea typeface="STXinwei" panose="02010800040101010101" pitchFamily="2" charset="-122"/>
              </a:rPr>
              <a:t>世纪</a:t>
            </a:r>
            <a:r>
              <a:rPr lang="zh-TW" altLang="en-US" sz="1349" kern="12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1" y="1670828"/>
            <a:ext cx="5208477" cy="369332"/>
          </a:xfrm>
          <a:prstGeom prst="rect">
            <a:avLst/>
          </a:prstGeom>
          <a:noFill/>
        </p:spPr>
        <p:txBody>
          <a:bodyPr wrap="none" rtlCol="0">
            <a:spAutoFit/>
          </a:bodyPr>
          <a:lstStyle/>
          <a:p>
            <a:pPr defTabSz="685584" hangingPunct="1"/>
            <a:r>
              <a:rPr lang="en-US" sz="900" kern="1200" dirty="0">
                <a:solidFill>
                  <a:prstClr val="black"/>
                </a:solidFill>
                <a:latin typeface="STXinwei" panose="02010800040101010101" pitchFamily="2" charset="-122"/>
                <a:ea typeface="STXinwei" panose="02010800040101010101" pitchFamily="2" charset="-122"/>
                <a:cs typeface="+mn-cs"/>
              </a:rPr>
              <a:t>James, R. Hansen,  Societal impact of Spaceflight,  NASA History Division, 2007</a:t>
            </a:r>
          </a:p>
          <a:p>
            <a:pPr defTabSz="685584" hangingPunct="1"/>
            <a:r>
              <a:rPr lang="en-US" sz="900" kern="1200" dirty="0">
                <a:solidFill>
                  <a:prstClr val="black"/>
                </a:solidFill>
                <a:latin typeface="STXinwei" panose="02010800040101010101" pitchFamily="2" charset="-122"/>
                <a:ea typeface="STXinwei" panose="02010800040101010101" pitchFamily="2" charset="-122"/>
                <a:cs typeface="+mn-cs"/>
              </a:rPr>
              <a:t>	Chapter 7, (</a:t>
            </a:r>
            <a:r>
              <a:rPr lang="zh-TW" altLang="en-US" sz="900" kern="1200" dirty="0">
                <a:solidFill>
                  <a:prstClr val="black"/>
                </a:solidFill>
                <a:latin typeface="STXinwei" panose="02010800040101010101" pitchFamily="2" charset="-122"/>
                <a:ea typeface="STXinwei" panose="02010800040101010101" pitchFamily="2" charset="-122"/>
                <a:cs typeface="+mn-cs"/>
                <a:hlinkClick r:id="rId2"/>
              </a:rPr>
              <a:t>太空人的象征意义：杨利伟作为第一位太空旅行证的的文化、政治重要性</a:t>
            </a:r>
            <a:r>
              <a:rPr lang="en-US" sz="900" kern="1200" dirty="0">
                <a:solidFill>
                  <a:prstClr val="black"/>
                </a:solidFill>
                <a:latin typeface="STXinwei" panose="02010800040101010101" pitchFamily="2" charset="-122"/>
                <a:ea typeface="STXinwei" panose="02010800040101010101" pitchFamily="2" charset="-122"/>
                <a:cs typeface="+mn-cs"/>
              </a:rPr>
              <a:t>)</a:t>
            </a:r>
            <a:endParaRPr lang="en-TW" sz="900" kern="1200" dirty="0">
              <a:solidFill>
                <a:prstClr val="black"/>
              </a:solidFill>
              <a:latin typeface="STXinwei" panose="02010800040101010101" pitchFamily="2" charset="-122"/>
              <a:ea typeface="STXinwei" panose="02010800040101010101" pitchFamily="2" charset="-122"/>
              <a:cs typeface="+mn-cs"/>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4420718" y="2211154"/>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091102" y="4819457"/>
            <a:ext cx="2846004" cy="334579"/>
          </a:xfrm>
          <a:prstGeom prst="rect">
            <a:avLst/>
          </a:prstGeom>
          <a:noFill/>
        </p:spPr>
        <p:txBody>
          <a:bodyPr wrap="square" rtlCol="0">
            <a:spAutoFit/>
          </a:bodyPr>
          <a:lstStyle/>
          <a:p>
            <a:pPr algn="ctr" defTabSz="685584" hangingPunct="1"/>
            <a:r>
              <a:rPr lang="en-US" sz="787" kern="1200" dirty="0">
                <a:solidFill>
                  <a:prstClr val="black"/>
                </a:solidFill>
                <a:latin typeface="Calibri" panose="020F0502020204030204"/>
                <a:ea typeface="+mn-ea"/>
                <a:cs typeface="+mn-cs"/>
                <a:hlinkClick r:id="rId3"/>
              </a:rPr>
              <a:t>Global Times: Story of China's first taikonaut's one day in space lights up internet, highlights country's space advancements</a:t>
            </a:r>
            <a:endParaRPr lang="en-TW" sz="787" kern="1200" dirty="0">
              <a:solidFill>
                <a:prstClr val="black"/>
              </a:solidFill>
              <a:latin typeface="Calibri" panose="020F0502020204030204"/>
              <a:ea typeface="+mn-ea"/>
              <a:cs typeface="+mn-cs"/>
            </a:endParaRPr>
          </a:p>
        </p:txBody>
      </p:sp>
      <p:sp>
        <p:nvSpPr>
          <p:cNvPr id="11" name="TextBox 10">
            <a:extLst>
              <a:ext uri="{FF2B5EF4-FFF2-40B4-BE49-F238E27FC236}">
                <a16:creationId xmlns:a16="http://schemas.microsoft.com/office/drawing/2014/main" id="{44C5F611-F1DA-8645-8A85-C68DE724F8C1}"/>
              </a:ext>
            </a:extLst>
          </p:cNvPr>
          <p:cNvSpPr txBox="1"/>
          <p:nvPr/>
        </p:nvSpPr>
        <p:spPr>
          <a:xfrm>
            <a:off x="919229" y="4743811"/>
            <a:ext cx="2244613" cy="455702"/>
          </a:xfrm>
          <a:prstGeom prst="rect">
            <a:avLst/>
          </a:prstGeom>
          <a:noFill/>
        </p:spPr>
        <p:txBody>
          <a:bodyPr wrap="square" rtlCol="0">
            <a:spAutoFit/>
          </a:bodyPr>
          <a:lstStyle/>
          <a:p>
            <a:pPr algn="ctr" defTabSz="685584" hangingPunct="1"/>
            <a:r>
              <a:rPr lang="en-US" sz="787" kern="1200" dirty="0" err="1">
                <a:solidFill>
                  <a:prstClr val="black"/>
                </a:solidFill>
                <a:latin typeface="STXinwei" panose="02010800040101010101" pitchFamily="2" charset="-122"/>
                <a:ea typeface="STXinwei" panose="02010800040101010101" pitchFamily="2" charset="-122"/>
                <a:cs typeface="+mn-cs"/>
              </a:rPr>
              <a:t>肯尼迪总统</a:t>
            </a:r>
            <a:r>
              <a:rPr lang="zh-CN" altLang="en-US" sz="787" kern="1200" dirty="0">
                <a:solidFill>
                  <a:prstClr val="black"/>
                </a:solidFill>
                <a:latin typeface="STXinwei" panose="02010800040101010101" pitchFamily="2" charset="-122"/>
                <a:ea typeface="STXinwei" panose="02010800040101010101" pitchFamily="2" charset="-122"/>
                <a:cs typeface="+mn-cs"/>
              </a:rPr>
              <a:t>与</a:t>
            </a:r>
            <a:r>
              <a:rPr lang="en-US" altLang="zh-CN" sz="787" kern="1200" dirty="0">
                <a:solidFill>
                  <a:prstClr val="black"/>
                </a:solidFill>
                <a:latin typeface="STXinwei" panose="02010800040101010101" pitchFamily="2" charset="-122"/>
                <a:ea typeface="STXinwei" panose="02010800040101010101" pitchFamily="2" charset="-122"/>
                <a:cs typeface="+mn-cs"/>
              </a:rPr>
              <a:t>von Braun </a:t>
            </a:r>
          </a:p>
          <a:p>
            <a:pPr algn="ctr" defTabSz="685584" hangingPunct="1"/>
            <a:r>
              <a:rPr lang="zh-CN" altLang="en-US" sz="787" kern="1200" dirty="0">
                <a:solidFill>
                  <a:prstClr val="black"/>
                </a:solidFill>
                <a:latin typeface="STXinwei" panose="02010800040101010101" pitchFamily="2" charset="-122"/>
                <a:ea typeface="STXinwei" panose="02010800040101010101" pitchFamily="2" charset="-122"/>
                <a:cs typeface="+mn-cs"/>
              </a:rPr>
              <a:t>和 </a:t>
            </a:r>
            <a:r>
              <a:rPr lang="en-US" altLang="zh-CN" sz="787" kern="1200" dirty="0">
                <a:solidFill>
                  <a:prstClr val="black"/>
                </a:solidFill>
                <a:latin typeface="STXinwei" panose="02010800040101010101" pitchFamily="2" charset="-122"/>
                <a:ea typeface="STXinwei" panose="02010800040101010101" pitchFamily="2" charset="-122"/>
                <a:cs typeface="+mn-cs"/>
              </a:rPr>
              <a:t>Bob Seamans</a:t>
            </a:r>
            <a:r>
              <a:rPr lang="zh-CN" altLang="en-US" sz="787" kern="1200" dirty="0">
                <a:solidFill>
                  <a:prstClr val="black"/>
                </a:solidFill>
                <a:latin typeface="STXinwei" panose="02010800040101010101" pitchFamily="2" charset="-122"/>
                <a:ea typeface="STXinwei" panose="02010800040101010101" pitchFamily="2" charset="-122"/>
                <a:cs typeface="+mn-cs"/>
              </a:rPr>
              <a:t>博士（</a:t>
            </a:r>
            <a:r>
              <a:rPr lang="en-US" altLang="zh-CN" sz="787" kern="1200" dirty="0">
                <a:solidFill>
                  <a:prstClr val="black"/>
                </a:solidFill>
                <a:latin typeface="STXinwei" panose="02010800040101010101" pitchFamily="2" charset="-122"/>
                <a:ea typeface="STXinwei" panose="02010800040101010101" pitchFamily="2" charset="-122"/>
                <a:cs typeface="+mn-cs"/>
              </a:rPr>
              <a:t>NASA </a:t>
            </a:r>
            <a:r>
              <a:rPr lang="zh-CN" altLang="en-US" sz="787" kern="1200" dirty="0">
                <a:solidFill>
                  <a:prstClr val="black"/>
                </a:solidFill>
                <a:latin typeface="STXinwei" panose="02010800040101010101" pitchFamily="2" charset="-122"/>
                <a:ea typeface="STXinwei" panose="02010800040101010101" pitchFamily="2" charset="-122"/>
                <a:cs typeface="+mn-cs"/>
              </a:rPr>
              <a:t>当时的技术总监）在登月项目早期的沟通</a:t>
            </a:r>
            <a:endParaRPr lang="en-TW" sz="787" kern="1200" dirty="0">
              <a:solidFill>
                <a:prstClr val="black"/>
              </a:solidFill>
              <a:latin typeface="STXinwei" panose="02010800040101010101" pitchFamily="2" charset="-122"/>
              <a:ea typeface="STXinwei" panose="02010800040101010101" pitchFamily="2" charset="-122"/>
              <a:cs typeface="+mn-cs"/>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404841" y="2118426"/>
            <a:ext cx="3273389" cy="2586741"/>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70008" cy="400095"/>
            </a:xfrm>
            <a:prstGeom prst="rect">
              <a:avLst/>
            </a:prstGeom>
            <a:noFill/>
          </p:spPr>
          <p:txBody>
            <a:bodyPr wrap="none" rtlCol="0">
              <a:spAutoFit/>
            </a:bodyPr>
            <a:lstStyle/>
            <a:p>
              <a:pPr defTabSz="685584" hangingPunct="1"/>
              <a:r>
                <a:rPr lang="zh-TW" altLang="en-US" sz="1349" kern="1200" dirty="0">
                  <a:solidFill>
                    <a:srgbClr val="FF0000"/>
                  </a:solidFill>
                  <a:latin typeface="STXinwei" panose="02010800040101010101" pitchFamily="2" charset="-122"/>
                  <a:ea typeface="STXinwei" panose="02010800040101010101" pitchFamily="2" charset="-122"/>
                  <a:cs typeface="+mn-cs"/>
                </a:rPr>
                <a:t>登天之指</a:t>
              </a:r>
              <a:endParaRPr lang="en-TW" sz="1349" kern="1200" dirty="0">
                <a:solidFill>
                  <a:prstClr val="black"/>
                </a:solidFill>
                <a:latin typeface="Calibri" panose="020F0502020204030204"/>
                <a:ea typeface="+mn-ea"/>
                <a:cs typeface="+mn-cs"/>
              </a:endParaRPr>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7182926" y="3013668"/>
            <a:ext cx="877163" cy="299954"/>
          </a:xfrm>
          <a:prstGeom prst="rect">
            <a:avLst/>
          </a:prstGeom>
          <a:noFill/>
        </p:spPr>
        <p:txBody>
          <a:bodyPr wrap="none" rtlCol="0">
            <a:spAutoFit/>
          </a:bodyPr>
          <a:lstStyle/>
          <a:p>
            <a:pPr defTabSz="685584" hangingPunct="1"/>
            <a:r>
              <a:rPr lang="zh-TW" altLang="en-US" sz="1349" kern="1200" dirty="0">
                <a:solidFill>
                  <a:srgbClr val="FF0000"/>
                </a:solidFill>
                <a:latin typeface="STXinwei" panose="02010800040101010101" pitchFamily="2" charset="-122"/>
                <a:ea typeface="STXinwei" panose="02010800040101010101" pitchFamily="2" charset="-122"/>
                <a:cs typeface="+mn-cs"/>
              </a:rPr>
              <a:t>登天之指</a:t>
            </a:r>
            <a:endParaRPr lang="en-TW" sz="1349"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28932545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initiated </a:t>
            </a:r>
            <a:r>
              <a:rPr lang="en-US" sz="1800" b="1" dirty="0">
                <a:solidFill>
                  <a:srgbClr val="FF0000"/>
                </a:solidFill>
              </a:rPr>
              <a:t>Data Format Standardization globally</a:t>
            </a:r>
            <a:endParaRPr lang="en-US" sz="1800" dirty="0"/>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lang="en-US" dirty="0"/>
              <a:t>A way to define and categorize conscious beings</a:t>
            </a:r>
            <a:endParaRPr dirty="0"/>
          </a:p>
        </p:txBody>
      </p:sp>
      <p:sp>
        <p:nvSpPr>
          <p:cNvPr id="5" name="TextBox 4">
            <a:extLst>
              <a:ext uri="{FF2B5EF4-FFF2-40B4-BE49-F238E27FC236}">
                <a16:creationId xmlns:a16="http://schemas.microsoft.com/office/drawing/2014/main" id="{7CF59967-28B9-6748-A81A-19B45F7B3FEE}"/>
              </a:ext>
            </a:extLst>
          </p:cNvPr>
          <p:cNvSpPr txBox="1"/>
          <p:nvPr/>
        </p:nvSpPr>
        <p:spPr>
          <a:xfrm>
            <a:off x="3328069" y="4791035"/>
            <a:ext cx="24878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What is considered to be alive?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hlinkClick r:id="rId3"/>
            <a:extLst>
              <a:ext uri="{FF2B5EF4-FFF2-40B4-BE49-F238E27FC236}">
                <a16:creationId xmlns:a16="http://schemas.microsoft.com/office/drawing/2014/main" id="{AD788ABD-D55B-3844-BC1F-CB6EBF1986DB}"/>
              </a:ext>
            </a:extLst>
          </p:cNvPr>
          <p:cNvPicPr>
            <a:picLocks noChangeAspect="1"/>
          </p:cNvPicPr>
          <p:nvPr/>
        </p:nvPicPr>
        <p:blipFill>
          <a:blip r:embed="rId4"/>
          <a:stretch>
            <a:fillRect/>
          </a:stretch>
        </p:blipFill>
        <p:spPr>
          <a:xfrm>
            <a:off x="2123612" y="1071550"/>
            <a:ext cx="5098252" cy="3551078"/>
          </a:xfrm>
          <a:prstGeom prst="rect">
            <a:avLst/>
          </a:prstGeom>
        </p:spPr>
      </p:pic>
    </p:spTree>
    <p:extLst>
      <p:ext uri="{BB962C8B-B14F-4D97-AF65-F5344CB8AC3E}">
        <p14:creationId xmlns:p14="http://schemas.microsoft.com/office/powerpoint/2010/main" val="1005273735"/>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zh-CN" altLang="en-US" sz="1799" dirty="0">
                <a:solidFill>
                  <a:prstClr val="black"/>
                </a:solidFill>
                <a:latin typeface="STXinwei" panose="02010800040101010101" pitchFamily="2" charset="-122"/>
                <a:ea typeface="STXinwei" panose="02010800040101010101" pitchFamily="2" charset="-122"/>
              </a:rPr>
              <a:t>系统工程的挑战：</a:t>
            </a:r>
            <a:endParaRPr lang="en-US"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决策难：跨领域的知识管理与决策博弈</a:t>
            </a:r>
            <a:endParaRPr lang="en-US"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精度差：模型的复杂度过高或不足</a:t>
            </a:r>
            <a:endParaRPr lang="en-US"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定调早：过早限定假设，屏蔽后发机会</a:t>
            </a:r>
            <a:endParaRPr lang="en-US" altLang="zh-CN" sz="1799" dirty="0">
              <a:solidFill>
                <a:prstClr val="black"/>
              </a:solidFill>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94595" y="2745016"/>
            <a:ext cx="1633334" cy="2274251"/>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33" y="922399"/>
            <a:ext cx="2410402" cy="16522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5763513" y="862987"/>
            <a:ext cx="3336951" cy="1799113"/>
          </a:xfrm>
          <a:prstGeom prst="rect">
            <a:avLst/>
          </a:prstGeom>
        </p:spPr>
      </p:pic>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跨领域与多尺度的</a:t>
            </a:r>
            <a:r>
              <a:rPr lang="zh-CN" altLang="en-TW" sz="1799" b="1" dirty="0">
                <a:latin typeface="STXinwei" panose="02010800040101010101" pitchFamily="2" charset="-122"/>
                <a:ea typeface="STXinwei" panose="02010800040101010101" pitchFamily="2" charset="-122"/>
              </a:rPr>
              <a:t>决策</a:t>
            </a:r>
            <a:r>
              <a:rPr lang="zh-CN" altLang="en-US" sz="1799"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3512" y="2983218"/>
            <a:ext cx="2227980" cy="1856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52509" y="2983219"/>
            <a:ext cx="2416652" cy="1856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6193495" y="4844221"/>
            <a:ext cx="1414683"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hlinkClick r:id="rId6"/>
              </a:rPr>
              <a:t>NASA History Site</a:t>
            </a:r>
            <a:endParaRPr lang="en-TW" sz="1349" kern="1200" dirty="0">
              <a:solidFill>
                <a:prstClr val="black"/>
              </a:solidFill>
              <a:latin typeface="Calibri" panose="020F0502020204030204"/>
              <a:ea typeface="+mn-ea"/>
              <a:cs typeface="+mn-cs"/>
            </a:endParaRPr>
          </a:p>
        </p:txBody>
      </p:sp>
      <p:sp>
        <p:nvSpPr>
          <p:cNvPr id="13" name="TextBox 12">
            <a:extLst>
              <a:ext uri="{FF2B5EF4-FFF2-40B4-BE49-F238E27FC236}">
                <a16:creationId xmlns:a16="http://schemas.microsoft.com/office/drawing/2014/main" id="{A714ED5C-6653-8346-94D5-238BE2E397D9}"/>
              </a:ext>
            </a:extLst>
          </p:cNvPr>
          <p:cNvSpPr txBox="1"/>
          <p:nvPr/>
        </p:nvSpPr>
        <p:spPr>
          <a:xfrm>
            <a:off x="3316688" y="2471738"/>
            <a:ext cx="2510624" cy="213456"/>
          </a:xfrm>
          <a:prstGeom prst="rect">
            <a:avLst/>
          </a:prstGeom>
          <a:noFill/>
        </p:spPr>
        <p:txBody>
          <a:bodyPr wrap="none" rtlCol="0">
            <a:spAutoFit/>
          </a:bodyPr>
          <a:lstStyle/>
          <a:p>
            <a:pPr algn="ctr" defTabSz="685584" hangingPunct="1"/>
            <a:r>
              <a:rPr lang="en-US" sz="787" b="1" kern="1200" dirty="0">
                <a:solidFill>
                  <a:prstClr val="black"/>
                </a:solidFill>
                <a:latin typeface="Calibri" panose="020F0502020204030204"/>
                <a:ea typeface="+mn-ea"/>
                <a:cs typeface="+mn-cs"/>
                <a:hlinkClick r:id="rId10"/>
              </a:rPr>
              <a:t>President Kennedy Challenges NASA to Go to the Moon</a:t>
            </a:r>
            <a:endParaRPr lang="en-US" sz="787" b="1" kern="1200" dirty="0">
              <a:solidFill>
                <a:prstClr val="black"/>
              </a:solidFill>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7883720" y="513873"/>
            <a:ext cx="0" cy="1834025"/>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7544091" y="572281"/>
            <a:ext cx="339629"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5802746" y="139127"/>
            <a:ext cx="2229319" cy="675252"/>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defTabSz="601025">
              <a:buNone/>
            </a:pPr>
            <a:r>
              <a:rPr lang="en-US" altLang="zh-CN" sz="1349" kern="1200" dirty="0">
                <a:latin typeface="STXinwei" panose="02010800040101010101" pitchFamily="2" charset="-122"/>
                <a:ea typeface="STXinwei" panose="02010800040101010101" pitchFamily="2" charset="-122"/>
              </a:rPr>
              <a:t>1970</a:t>
            </a:r>
            <a:r>
              <a:rPr lang="zh-CN" altLang="en-US" sz="1349" kern="1200" dirty="0">
                <a:latin typeface="STXinwei" panose="02010800040101010101" pitchFamily="2" charset="-122"/>
                <a:ea typeface="STXinwei" panose="02010800040101010101" pitchFamily="2" charset="-122"/>
              </a:rPr>
              <a:t>年前，将载人飞船送到月球并安全回到地球</a:t>
            </a:r>
            <a:endParaRPr lang="zh-TW" altLang="en-US" sz="1349" kern="12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5062912" y="1723486"/>
            <a:ext cx="2261166" cy="680670"/>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3569161" y="3588971"/>
            <a:ext cx="2194351" cy="714096"/>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1865334" y="1748605"/>
            <a:ext cx="2236385" cy="641692"/>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7916" y="538672"/>
            <a:ext cx="2088168" cy="185882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1582493" y="4839867"/>
            <a:ext cx="1414683"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hlinkClick r:id="rId6"/>
              </a:rPr>
              <a:t>NASA History Site</a:t>
            </a:r>
            <a:endParaRPr lang="en-TW" sz="1349" kern="1200" dirty="0">
              <a:solidFill>
                <a:prstClr val="black"/>
              </a:solidFill>
              <a:latin typeface="Calibri" panose="020F0502020204030204"/>
              <a:ea typeface="+mn-ea"/>
              <a:cs typeface="+mn-cs"/>
            </a:endParaRPr>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7148882" y="2471738"/>
            <a:ext cx="1231466" cy="370181"/>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defTabSz="601025">
              <a:buNone/>
            </a:pPr>
            <a:r>
              <a:rPr lang="zh-TW" altLang="en-US" sz="1349" kern="12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1478850" y="167247"/>
            <a:ext cx="618631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srgbClr val="C00000"/>
                </a:solidFill>
                <a:latin typeface="STXinwei" panose="02010800040101010101" pitchFamily="2" charset="-122"/>
                <a:ea typeface="STXinwei" panose="02010800040101010101" pitchFamily="2" charset="-122"/>
                <a:cs typeface="Arial" charset="0"/>
              </a:rPr>
              <a:t>登月系统方案的决策焦点：复杂任务结构与总载重量的博弈</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4044697"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2"/>
              </a:rPr>
              <a:t>Which way to the moon? Lunar Landing Techniques</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742785"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3"/>
              </a:rPr>
              <a:t>机械结构的设计方案</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2089033"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3"/>
              </a:rPr>
              <a:t>登月所需的燃料能量比较</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825436"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Direct</a:t>
            </a:r>
            <a:r>
              <a:rPr lang="zh-CN" altLang="en-US" sz="1349" kern="1200" dirty="0">
                <a:solidFill>
                  <a:prstClr val="black"/>
                </a:solidFill>
                <a:latin typeface="Calibri" panose="020F0502020204030204"/>
                <a:ea typeface="宋体" panose="02010600030101010101" pitchFamily="2" charset="-122"/>
                <a:cs typeface="+mn-cs"/>
              </a:rPr>
              <a:t> </a:t>
            </a:r>
            <a:r>
              <a:rPr lang="en-US" altLang="zh-CN" sz="1349" kern="1200" dirty="0">
                <a:solidFill>
                  <a:prstClr val="black"/>
                </a:solidFill>
                <a:latin typeface="Calibri" panose="020F0502020204030204"/>
                <a:ea typeface="宋体" panose="02010600030101010101" pitchFamily="2" charset="-122"/>
                <a:cs typeface="+mn-cs"/>
              </a:rPr>
              <a:t>Ascend/Descend</a:t>
            </a:r>
            <a:endParaRPr lang="en-TW" sz="1349" kern="1200" dirty="0">
              <a:solidFill>
                <a:prstClr val="black"/>
              </a:solidFill>
              <a:latin typeface="Calibri" panose="020F0502020204030204"/>
              <a:ea typeface="+mn-ea"/>
              <a:cs typeface="+mn-cs"/>
            </a:endParaRPr>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864806"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rPr>
              <a:t>Lunar Orbit Rendezvous</a:t>
            </a:r>
            <a:endParaRPr lang="en-TW" sz="1349" kern="1200" dirty="0">
              <a:solidFill>
                <a:prstClr val="black"/>
              </a:solidFill>
              <a:latin typeface="Calibri" panose="020F0502020204030204"/>
              <a:ea typeface="+mn-ea"/>
              <a:cs typeface="+mn-cs"/>
            </a:endParaRPr>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0385" y="1162215"/>
            <a:ext cx="3628927" cy="2625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054464" y="160461"/>
            <a:ext cx="341632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srgbClr val="C00000"/>
                </a:solidFill>
                <a:latin typeface="STXinwei" panose="02010800040101010101" pitchFamily="2" charset="-122"/>
                <a:ea typeface="STXinwei" panose="02010800040101010101" pitchFamily="2" charset="-122"/>
                <a:cs typeface="Arial" charset="0"/>
              </a:rPr>
              <a:t>标示并枚举解答方案空间的策略</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02296" y="1162214"/>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84690" y="2968077"/>
            <a:ext cx="2794535" cy="1796531"/>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54265" y="4305174"/>
            <a:ext cx="283019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5480345" y="945923"/>
            <a:ext cx="2403222" cy="577081"/>
          </a:xfrm>
          <a:prstGeom prst="rect">
            <a:avLst/>
          </a:prstGeom>
          <a:noFill/>
        </p:spPr>
        <p:txBody>
          <a:bodyPr wrap="none" rtlCol="0">
            <a:spAutoFit/>
          </a:bodyPr>
          <a:lstStyle/>
          <a:p>
            <a:pPr algn="ctr" defTabSz="685584" hangingPunct="1"/>
            <a:r>
              <a:rPr lang="en-US" sz="1050" kern="1200" dirty="0">
                <a:solidFill>
                  <a:prstClr val="black"/>
                </a:solidFill>
                <a:latin typeface="STXinwei" panose="02010800040101010101" pitchFamily="2" charset="-122"/>
                <a:ea typeface="STXinwei" panose="02010800040101010101" pitchFamily="2" charset="-122"/>
                <a:cs typeface="+mn-cs"/>
                <a:sym typeface="微软雅黑"/>
                <a:hlinkClick r:id="rId5"/>
              </a:rPr>
              <a:t>Maneuver-Based Motion Planning for </a:t>
            </a:r>
          </a:p>
          <a:p>
            <a:pPr algn="ctr" defTabSz="685584" hangingPunct="1"/>
            <a:r>
              <a:rPr lang="en-US" sz="1050" kern="1200" dirty="0">
                <a:solidFill>
                  <a:prstClr val="black"/>
                </a:solidFill>
                <a:latin typeface="STXinwei" panose="02010800040101010101" pitchFamily="2" charset="-122"/>
                <a:ea typeface="STXinwei" panose="02010800040101010101" pitchFamily="2" charset="-122"/>
                <a:cs typeface="+mn-cs"/>
                <a:sym typeface="微软雅黑"/>
                <a:hlinkClick r:id="rId5"/>
              </a:rPr>
              <a:t>Nonlinear Systems With Symmetries</a:t>
            </a:r>
            <a:endParaRPr lang="en-US" sz="1050" kern="1200" dirty="0">
              <a:solidFill>
                <a:prstClr val="black"/>
              </a:solidFill>
              <a:latin typeface="STXinwei" panose="02010800040101010101" pitchFamily="2" charset="-122"/>
              <a:ea typeface="STXinwei" panose="02010800040101010101" pitchFamily="2" charset="-122"/>
              <a:cs typeface="+mn-cs"/>
              <a:sym typeface="微软雅黑"/>
            </a:endParaRPr>
          </a:p>
          <a:p>
            <a:pPr algn="ctr" defTabSz="685584" hangingPunct="1"/>
            <a:r>
              <a:rPr lang="en-US" sz="1050" kern="1200" dirty="0">
                <a:solidFill>
                  <a:prstClr val="black"/>
                </a:solidFill>
                <a:latin typeface="STXinwei" panose="02010800040101010101" pitchFamily="2" charset="-122"/>
                <a:ea typeface="STXinwei" panose="02010800040101010101" pitchFamily="2" charset="-122"/>
                <a:cs typeface="+mn-cs"/>
                <a:sym typeface="微软雅黑"/>
              </a:rPr>
              <a:t>by Emilio </a:t>
            </a:r>
            <a:r>
              <a:rPr lang="en-US" sz="1050" kern="1200" dirty="0" err="1">
                <a:solidFill>
                  <a:prstClr val="black"/>
                </a:solidFill>
                <a:latin typeface="STXinwei" panose="02010800040101010101" pitchFamily="2" charset="-122"/>
                <a:ea typeface="STXinwei" panose="02010800040101010101" pitchFamily="2" charset="-122"/>
                <a:cs typeface="+mn-cs"/>
                <a:sym typeface="微软雅黑"/>
              </a:rPr>
              <a:t>Frazzoli</a:t>
            </a:r>
            <a:r>
              <a:rPr lang="en-US" sz="1050" kern="1200" dirty="0">
                <a:solidFill>
                  <a:prstClr val="black"/>
                </a:solidFill>
                <a:latin typeface="STXinwei" panose="02010800040101010101" pitchFamily="2" charset="-122"/>
                <a:ea typeface="STXinwei" panose="02010800040101010101" pitchFamily="2" charset="-122"/>
                <a:cs typeface="+mn-cs"/>
                <a:sym typeface="微软雅黑"/>
              </a:rPr>
              <a:t> et al., Dec. 2005</a:t>
            </a:r>
            <a:endParaRPr lang="en-US" sz="1050" kern="1200" dirty="0">
              <a:solidFill>
                <a:prstClr val="black"/>
              </a:solidFill>
              <a:latin typeface="STXinwei" panose="02010800040101010101" pitchFamily="2" charset="-122"/>
              <a:ea typeface="STXinwei" panose="02010800040101010101" pitchFamily="2" charset="-122"/>
              <a:cs typeface="+mn-cs"/>
            </a:endParaRPr>
          </a:p>
        </p:txBody>
      </p:sp>
      <p:graphicFrame>
        <p:nvGraphicFramePr>
          <p:cNvPr id="4" name="Table 4">
            <a:extLst>
              <a:ext uri="{FF2B5EF4-FFF2-40B4-BE49-F238E27FC236}">
                <a16:creationId xmlns:a16="http://schemas.microsoft.com/office/drawing/2014/main" id="{8A81EE3E-37DF-9546-854F-5079A47A0EEB}"/>
              </a:ext>
            </a:extLst>
          </p:cNvPr>
          <p:cNvGraphicFramePr>
            <a:graphicFrameLocks noGrp="1"/>
          </p:cNvGraphicFramePr>
          <p:nvPr/>
        </p:nvGraphicFramePr>
        <p:xfrm>
          <a:off x="7222486" y="1719062"/>
          <a:ext cx="1828087" cy="879523"/>
        </p:xfrm>
        <a:graphic>
          <a:graphicData uri="http://schemas.openxmlformats.org/drawingml/2006/table">
            <a:tbl>
              <a:tblPr firstRow="1" bandRow="1">
                <a:tableStyleId>{7E9639D4-E3E2-4D34-9284-5A2195B3D0D7}</a:tableStyleId>
              </a:tblPr>
              <a:tblGrid>
                <a:gridCol w="708633">
                  <a:extLst>
                    <a:ext uri="{9D8B030D-6E8A-4147-A177-3AD203B41FA5}">
                      <a16:colId xmlns:a16="http://schemas.microsoft.com/office/drawing/2014/main" val="619307108"/>
                    </a:ext>
                  </a:extLst>
                </a:gridCol>
                <a:gridCol w="1119454">
                  <a:extLst>
                    <a:ext uri="{9D8B030D-6E8A-4147-A177-3AD203B41FA5}">
                      <a16:colId xmlns:a16="http://schemas.microsoft.com/office/drawing/2014/main" val="4201950068"/>
                    </a:ext>
                  </a:extLst>
                </a:gridCol>
              </a:tblGrid>
              <a:tr h="293174">
                <a:tc>
                  <a:txBody>
                    <a:bodyPr/>
                    <a:lstStyle/>
                    <a:p>
                      <a:pPr algn="ctr"/>
                      <a:r>
                        <a:rPr lang="en-TW" sz="1200" dirty="0">
                          <a:latin typeface="STXinwei" panose="02010800040101010101" pitchFamily="2" charset="-122"/>
                          <a:ea typeface="STXinwei" panose="02010800040101010101" pitchFamily="2" charset="-122"/>
                        </a:rPr>
                        <a:t>加速度</a:t>
                      </a:r>
                    </a:p>
                  </a:txBody>
                  <a:tcPr marL="68553" marR="68553" marT="34277" marB="34277"/>
                </a:tc>
                <a:tc>
                  <a:txBody>
                    <a:bodyPr/>
                    <a:lstStyle/>
                    <a:p>
                      <a:pPr algn="ctr"/>
                      <a:r>
                        <a:rPr lang="en-TW" sz="1200" dirty="0">
                          <a:latin typeface="STXinwei" panose="02010800040101010101" pitchFamily="2" charset="-122"/>
                          <a:ea typeface="STXinwei" panose="02010800040101010101" pitchFamily="2" charset="-122"/>
                        </a:rPr>
                        <a:t>运动轨迹类型</a:t>
                      </a:r>
                    </a:p>
                  </a:txBody>
                  <a:tcPr marL="68553" marR="68553" marT="34277" marB="34277"/>
                </a:tc>
                <a:extLst>
                  <a:ext uri="{0D108BD9-81ED-4DB2-BD59-A6C34878D82A}">
                    <a16:rowId xmlns:a16="http://schemas.microsoft.com/office/drawing/2014/main" val="2725272725"/>
                  </a:ext>
                </a:extLst>
              </a:tr>
              <a:tr h="293174">
                <a:tc>
                  <a:txBody>
                    <a:bodyPr/>
                    <a:lstStyle/>
                    <a:p>
                      <a:pPr algn="ctr"/>
                      <a:r>
                        <a:rPr lang="en-TW" sz="1200" dirty="0">
                          <a:solidFill>
                            <a:srgbClr val="18C6FF"/>
                          </a:solidFill>
                          <a:latin typeface="STXinwei" panose="02010800040101010101" pitchFamily="2" charset="-122"/>
                          <a:ea typeface="STXinwei" panose="02010800040101010101" pitchFamily="2" charset="-122"/>
                        </a:rPr>
                        <a:t>常数</a:t>
                      </a:r>
                    </a:p>
                  </a:txBody>
                  <a:tcPr marL="68553" marR="68553" marT="34277" marB="34277"/>
                </a:tc>
                <a:tc>
                  <a:txBody>
                    <a:bodyPr/>
                    <a:lstStyle/>
                    <a:p>
                      <a:pPr algn="ctr"/>
                      <a:r>
                        <a:rPr lang="en-TW" sz="1200" dirty="0">
                          <a:solidFill>
                            <a:srgbClr val="18C6FF"/>
                          </a:solidFill>
                          <a:latin typeface="STXinwei" panose="02010800040101010101" pitchFamily="2" charset="-122"/>
                          <a:ea typeface="STXinwei" panose="02010800040101010101" pitchFamily="2" charset="-122"/>
                        </a:rPr>
                        <a:t>持续运动</a:t>
                      </a:r>
                    </a:p>
                  </a:txBody>
                  <a:tcPr marL="68553" marR="68553" marT="34277" marB="34277"/>
                </a:tc>
                <a:extLst>
                  <a:ext uri="{0D108BD9-81ED-4DB2-BD59-A6C34878D82A}">
                    <a16:rowId xmlns:a16="http://schemas.microsoft.com/office/drawing/2014/main" val="169193390"/>
                  </a:ext>
                </a:extLst>
              </a:tr>
              <a:tr h="293174">
                <a:tc>
                  <a:txBody>
                    <a:bodyPr/>
                    <a:lstStyle/>
                    <a:p>
                      <a:pPr algn="ctr"/>
                      <a:r>
                        <a:rPr lang="en-TW" sz="1200" dirty="0">
                          <a:solidFill>
                            <a:srgbClr val="FF0000"/>
                          </a:solidFill>
                          <a:latin typeface="STXinwei" panose="02010800040101010101" pitchFamily="2" charset="-122"/>
                          <a:ea typeface="STXinwei" panose="02010800040101010101" pitchFamily="2" charset="-122"/>
                        </a:rPr>
                        <a:t>非常数</a:t>
                      </a:r>
                    </a:p>
                  </a:txBody>
                  <a:tcPr marL="68553" marR="68553" marT="34277" marB="34277"/>
                </a:tc>
                <a:tc>
                  <a:txBody>
                    <a:bodyPr/>
                    <a:lstStyle/>
                    <a:p>
                      <a:pPr algn="ctr"/>
                      <a:r>
                        <a:rPr lang="en-TW" sz="1200" dirty="0">
                          <a:solidFill>
                            <a:srgbClr val="FF0000"/>
                          </a:solidFill>
                          <a:latin typeface="STXinwei" panose="02010800040101010101" pitchFamily="2" charset="-122"/>
                          <a:ea typeface="STXinwei" panose="02010800040101010101" pitchFamily="2" charset="-122"/>
                        </a:rPr>
                        <a:t>有限操控</a:t>
                      </a:r>
                    </a:p>
                  </a:txBody>
                  <a:tcPr marL="68553" marR="68553" marT="34277" marB="34277"/>
                </a:tc>
                <a:extLst>
                  <a:ext uri="{0D108BD9-81ED-4DB2-BD59-A6C34878D82A}">
                    <a16:rowId xmlns:a16="http://schemas.microsoft.com/office/drawing/2014/main" val="2347475011"/>
                  </a:ext>
                </a:extLst>
              </a:tr>
            </a:tbl>
          </a:graphicData>
        </a:graphic>
      </p:graphicFrame>
      <p:sp>
        <p:nvSpPr>
          <p:cNvPr id="5" name="TextBox 4">
            <a:extLst>
              <a:ext uri="{FF2B5EF4-FFF2-40B4-BE49-F238E27FC236}">
                <a16:creationId xmlns:a16="http://schemas.microsoft.com/office/drawing/2014/main" id="{326AAB9B-4734-C04C-89D1-FC5836C2ED6C}"/>
              </a:ext>
            </a:extLst>
          </p:cNvPr>
          <p:cNvSpPr txBox="1"/>
          <p:nvPr/>
        </p:nvSpPr>
        <p:spPr>
          <a:xfrm>
            <a:off x="5038602" y="4706182"/>
            <a:ext cx="3286711" cy="299954"/>
          </a:xfrm>
          <a:prstGeom prst="rect">
            <a:avLst/>
          </a:prstGeom>
          <a:noFill/>
        </p:spPr>
        <p:txBody>
          <a:bodyPr wrap="squar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有限状态机可用于表述连续运动轨迹</a:t>
            </a:r>
          </a:p>
        </p:txBody>
      </p:sp>
    </p:spTree>
    <p:extLst>
      <p:ext uri="{BB962C8B-B14F-4D97-AF65-F5344CB8AC3E}">
        <p14:creationId xmlns:p14="http://schemas.microsoft.com/office/powerpoint/2010/main" val="417115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1974479" y="168245"/>
            <a:ext cx="5262980"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srgbClr val="C00000"/>
                </a:solidFill>
                <a:latin typeface="STXinwei" panose="02010800040101010101" pitchFamily="2" charset="-122"/>
                <a:ea typeface="STXinwei" panose="02010800040101010101" pitchFamily="2" charset="-122"/>
                <a:cs typeface="Arial" charset="0"/>
              </a:rPr>
              <a:t>有向箭头的网络可用于表述加减乘除、投影和检索</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88523" y="1057768"/>
            <a:ext cx="1937647" cy="141355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5594709" y="1034475"/>
            <a:ext cx="1311678" cy="1330688"/>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265506" y="1069771"/>
            <a:ext cx="3241881" cy="1258983"/>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7523" y="1049375"/>
            <a:ext cx="1734006" cy="133068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8771697"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1531989" y="544326"/>
            <a:ext cx="6298519" cy="738407"/>
          </a:xfrm>
          <a:prstGeom prst="rect">
            <a:avLst/>
          </a:prstGeom>
          <a:noFill/>
        </p:spPr>
        <p:txBody>
          <a:bodyPr wrap="none" rtlCol="0">
            <a:spAutoFit/>
          </a:bodyPr>
          <a:lstStyle/>
          <a:p>
            <a:pPr defTabSz="685584" hangingPunct="1"/>
            <a:r>
              <a:rPr lang="zh-TW" altLang="en-US" sz="2099" kern="1200" dirty="0">
                <a:solidFill>
                  <a:prstClr val="black"/>
                </a:solidFill>
                <a:latin typeface="STXinwei" panose="02010800040101010101" pitchFamily="2" charset="-122"/>
                <a:ea typeface="STXinwei" panose="02010800040101010101" pitchFamily="2" charset="-122"/>
                <a:cs typeface="+mn-cs"/>
              </a:rPr>
              <a:t>箭头</a:t>
            </a:r>
            <a:r>
              <a:rPr lang="en-US" altLang="zh-TW" sz="2099" kern="1200" dirty="0">
                <a:solidFill>
                  <a:prstClr val="black"/>
                </a:solidFill>
                <a:latin typeface="STXinwei" panose="02010800040101010101" pitchFamily="2" charset="-122"/>
                <a:ea typeface="STXinwei" panose="02010800040101010101" pitchFamily="2" charset="-122"/>
                <a:cs typeface="+mn-cs"/>
              </a:rPr>
              <a:t>(</a:t>
            </a:r>
            <a:r>
              <a:rPr lang="zh-TW" altLang="en-US" sz="2099" kern="1200" dirty="0">
                <a:solidFill>
                  <a:prstClr val="black"/>
                </a:solidFill>
                <a:latin typeface="STXinwei" panose="02010800040101010101" pitchFamily="2" charset="-122"/>
                <a:ea typeface="STXinwei" panose="02010800040101010101" pitchFamily="2" charset="-122"/>
                <a:cs typeface="+mn-cs"/>
              </a:rPr>
              <a:t>有向关系</a:t>
            </a:r>
            <a:r>
              <a:rPr lang="en-US" altLang="zh-TW" sz="2099" kern="1200" dirty="0">
                <a:solidFill>
                  <a:prstClr val="black"/>
                </a:solidFill>
                <a:latin typeface="STXinwei" panose="02010800040101010101" pitchFamily="2" charset="-122"/>
                <a:ea typeface="STXinwei" panose="02010800040101010101" pitchFamily="2" charset="-122"/>
                <a:cs typeface="+mn-cs"/>
              </a:rPr>
              <a:t>)</a:t>
            </a:r>
            <a:r>
              <a:rPr lang="zh-TW" altLang="en-US" sz="2099" kern="1200" dirty="0">
                <a:solidFill>
                  <a:prstClr val="black"/>
                </a:solidFill>
                <a:latin typeface="STXinwei" panose="02010800040101010101" pitchFamily="2" charset="-122"/>
                <a:ea typeface="STXinwei" panose="02010800040101010101" pitchFamily="2" charset="-122"/>
                <a:cs typeface="+mn-cs"/>
              </a:rPr>
              <a:t>：表述系统信息的“</a:t>
            </a:r>
            <a:r>
              <a:rPr lang="zh-TW" altLang="en-US" sz="2099" kern="1200" dirty="0">
                <a:solidFill>
                  <a:srgbClr val="FF0000"/>
                </a:solidFill>
                <a:latin typeface="STXinwei" panose="02010800040101010101" pitchFamily="2" charset="-122"/>
                <a:ea typeface="STXinwei" panose="02010800040101010101" pitchFamily="2" charset="-122"/>
                <a:cs typeface="+mn-cs"/>
              </a:rPr>
              <a:t>万用</a:t>
            </a:r>
            <a:r>
              <a:rPr lang="zh-TW" altLang="en-US" sz="2099" kern="1200" dirty="0">
                <a:solidFill>
                  <a:prstClr val="black"/>
                </a:solidFill>
                <a:latin typeface="STXinwei" panose="02010800040101010101" pitchFamily="2" charset="-122"/>
                <a:ea typeface="STXinwei" panose="02010800040101010101" pitchFamily="2" charset="-122"/>
                <a:cs typeface="+mn-cs"/>
              </a:rPr>
              <a:t>”数据单元</a:t>
            </a:r>
          </a:p>
          <a:p>
            <a:pPr defTabSz="685584" hangingPunct="1"/>
            <a:endParaRPr lang="zh-TW" altLang="en-US" sz="2099" kern="1200" dirty="0">
              <a:solidFill>
                <a:prstClr val="black"/>
              </a:solidFill>
              <a:latin typeface="STXinwei" panose="02010800040101010101" pitchFamily="2" charset="-122"/>
              <a:ea typeface="STXinwei" panose="02010800040101010101" pitchFamily="2" charset="-122"/>
              <a:cs typeface="+mn-cs"/>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729492" y="2577641"/>
            <a:ext cx="4145891" cy="1909695"/>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5436194" y="2577642"/>
            <a:ext cx="3264805" cy="2157800"/>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hlinkClick r:id="rId2"/>
            <a:extLst>
              <a:ext uri="{FF2B5EF4-FFF2-40B4-BE49-F238E27FC236}">
                <a16:creationId xmlns:a16="http://schemas.microsoft.com/office/drawing/2014/main" id="{8BD171C3-805A-A54B-B0E6-55F770CF8B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880774">
            <a:off x="6164059" y="3956939"/>
            <a:ext cx="756870" cy="553891"/>
          </a:xfrm>
          <a:prstGeom prst="rect">
            <a:avLst/>
          </a:prstGeom>
          <a:noFill/>
          <a:extLst>
            <a:ext uri="{909E8E84-426E-40DD-AFC4-6F175D3DCCD1}">
              <a14:hiddenFill xmlns:a14="http://schemas.microsoft.com/office/drawing/2010/main">
                <a:solidFill>
                  <a:srgbClr val="FFFFFF"/>
                </a:solidFill>
              </a14:hiddenFill>
            </a:ext>
          </a:extLst>
        </p:spPr>
      </p:pic>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r>
              <a:rPr lang="en-TW" sz="1799" dirty="0">
                <a:latin typeface="STXinwei" panose="02010800040101010101" pitchFamily="2" charset="-122"/>
                <a:ea typeface="STXinwei" panose="02010800040101010101" pitchFamily="2" charset="-122"/>
              </a:rPr>
              <a:t>何谓系统</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761167" y="1037093"/>
            <a:ext cx="7821372" cy="1476558"/>
          </a:xfrm>
          <a:prstGeom prst="rect">
            <a:avLst/>
          </a:prstGeom>
          <a:noFill/>
        </p:spPr>
        <p:txBody>
          <a:bodyPr wrap="none" rtlCol="0">
            <a:spAutoFit/>
          </a:bodyPr>
          <a:lstStyle/>
          <a:p>
            <a:pP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算元集</a:t>
            </a:r>
            <a:r>
              <a:rPr lang="zh-CN" altLang="en-US" sz="1499" kern="1200" dirty="0">
                <a:solidFill>
                  <a:prstClr val="black"/>
                </a:solidFill>
                <a:latin typeface="STXinwei" panose="02010800040101010101" pitchFamily="2" charset="-122"/>
                <a:ea typeface="STXinwei" panose="02010800040101010101" pitchFamily="2" charset="-122"/>
                <a:cs typeface="+mn-cs"/>
              </a:rPr>
              <a:t>：定义代数算元的集合范围，可视为代数的</a:t>
            </a:r>
            <a:r>
              <a:rPr lang="zh-CN" altLang="en-US" sz="1499" kern="1200" dirty="0">
                <a:solidFill>
                  <a:srgbClr val="FF0000"/>
                </a:solidFill>
                <a:latin typeface="STXinwei" panose="02010800040101010101" pitchFamily="2" charset="-122"/>
                <a:ea typeface="STXinwei" panose="02010800040101010101" pitchFamily="2" charset="-122"/>
                <a:cs typeface="+mn-cs"/>
              </a:rPr>
              <a:t>命名空间</a:t>
            </a:r>
            <a:r>
              <a:rPr lang="zh-CN" altLang="en-US" sz="1499" kern="1200" dirty="0">
                <a:solidFill>
                  <a:prstClr val="black"/>
                </a:solidFill>
                <a:latin typeface="STXinwei" panose="02010800040101010101" pitchFamily="2" charset="-122"/>
                <a:ea typeface="STXinwei" panose="02010800040101010101" pitchFamily="2" charset="-122"/>
                <a:cs typeface="+mn-cs"/>
              </a:rPr>
              <a:t>。</a:t>
            </a:r>
            <a:endParaRPr lang="en-US" altLang="zh-CN" sz="1499"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zh-CN" altLang="en-US" sz="1499" kern="1200" dirty="0">
                <a:solidFill>
                  <a:prstClr val="black"/>
                </a:solidFill>
                <a:latin typeface="STXinwei" panose="02010800040101010101" pitchFamily="2" charset="-122"/>
                <a:ea typeface="STXinwei" panose="02010800040101010101" pitchFamily="2" charset="-122"/>
                <a:cs typeface="+mn-cs"/>
              </a:rPr>
              <a:t>算符集：定义算元之间通过复合符号交互</a:t>
            </a:r>
            <a:r>
              <a:rPr lang="zh-CN" altLang="en-US" sz="1499" kern="1200" dirty="0">
                <a:solidFill>
                  <a:srgbClr val="FF0000"/>
                </a:solidFill>
                <a:latin typeface="STXinwei" panose="02010800040101010101" pitchFamily="2" charset="-122"/>
                <a:ea typeface="STXinwei" panose="02010800040101010101" pitchFamily="2" charset="-122"/>
                <a:cs typeface="+mn-cs"/>
              </a:rPr>
              <a:t>映射</a:t>
            </a:r>
            <a:r>
              <a:rPr lang="zh-CN" altLang="en-US" sz="1499" kern="1200" dirty="0">
                <a:solidFill>
                  <a:prstClr val="black"/>
                </a:solidFill>
                <a:latin typeface="STXinwei" panose="02010800040101010101" pitchFamily="2" charset="-122"/>
                <a:ea typeface="STXinwei" panose="02010800040101010101" pitchFamily="2" charset="-122"/>
                <a:cs typeface="+mn-cs"/>
              </a:rPr>
              <a:t>的</a:t>
            </a:r>
            <a:r>
              <a:rPr lang="zh-CN" altLang="en-US" sz="1499" kern="1200" dirty="0">
                <a:solidFill>
                  <a:srgbClr val="FF0000"/>
                </a:solidFill>
                <a:latin typeface="STXinwei" panose="02010800040101010101" pitchFamily="2" charset="-122"/>
                <a:ea typeface="STXinwei" panose="02010800040101010101" pitchFamily="2" charset="-122"/>
                <a:cs typeface="+mn-cs"/>
              </a:rPr>
              <a:t>规则</a:t>
            </a:r>
            <a:r>
              <a:rPr lang="zh-CN" altLang="en-US" sz="1499" kern="1200" dirty="0">
                <a:solidFill>
                  <a:prstClr val="black"/>
                </a:solidFill>
                <a:latin typeface="STXinwei" panose="02010800040101010101" pitchFamily="2" charset="-122"/>
                <a:ea typeface="STXinwei" panose="02010800040101010101" pitchFamily="2" charset="-122"/>
                <a:cs typeface="+mn-cs"/>
              </a:rPr>
              <a:t>，如加、减、乘、除等</a:t>
            </a:r>
            <a:r>
              <a:rPr lang="zh-CN" altLang="en-TW" sz="1499" kern="1200" dirty="0">
                <a:solidFill>
                  <a:prstClr val="black"/>
                </a:solidFill>
                <a:latin typeface="STXinwei" panose="02010800040101010101" pitchFamily="2" charset="-122"/>
                <a:ea typeface="STXinwei" panose="02010800040101010101" pitchFamily="2" charset="-122"/>
                <a:cs typeface="+mn-cs"/>
              </a:rPr>
              <a:t>算符</a:t>
            </a:r>
            <a:r>
              <a:rPr lang="zh-CN" altLang="en-US" sz="1499" kern="1200" dirty="0">
                <a:solidFill>
                  <a:prstClr val="black"/>
                </a:solidFill>
                <a:latin typeface="STXinwei" panose="02010800040101010101" pitchFamily="2" charset="-122"/>
                <a:ea typeface="STXinwei" panose="02010800040101010101" pitchFamily="2" charset="-122"/>
                <a:cs typeface="+mn-cs"/>
              </a:rPr>
              <a:t>操作。</a:t>
            </a:r>
            <a:endParaRPr lang="en-US" altLang="zh-CN" sz="1499"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en-TW" sz="1499" kern="1200" dirty="0">
                <a:solidFill>
                  <a:srgbClr val="FF0000"/>
                </a:solidFill>
                <a:latin typeface="STXinwei" panose="02010800040101010101" pitchFamily="2" charset="-122"/>
                <a:ea typeface="STXinwei" panose="02010800040101010101" pitchFamily="2" charset="-122"/>
                <a:cs typeface="+mn-cs"/>
              </a:rPr>
              <a:t>封闭</a:t>
            </a:r>
            <a:r>
              <a:rPr lang="en-TW" sz="1499" kern="1200" dirty="0">
                <a:solidFill>
                  <a:prstClr val="black"/>
                </a:solidFill>
                <a:latin typeface="STXinwei" panose="02010800040101010101" pitchFamily="2" charset="-122"/>
                <a:ea typeface="STXinwei" panose="02010800040101010101" pitchFamily="2" charset="-122"/>
                <a:cs typeface="+mn-cs"/>
              </a:rPr>
              <a:t>性(</a:t>
            </a:r>
            <a:r>
              <a:rPr lang="en-TW" sz="1499" kern="1200" dirty="0">
                <a:solidFill>
                  <a:srgbClr val="FF0000"/>
                </a:solidFill>
                <a:latin typeface="STXinwei" panose="02010800040101010101" pitchFamily="2" charset="-122"/>
                <a:ea typeface="STXinwei" panose="02010800040101010101" pitchFamily="2" charset="-122"/>
                <a:cs typeface="+mn-cs"/>
              </a:rPr>
              <a:t>Closure Property</a:t>
            </a:r>
            <a:r>
              <a:rPr lang="en-TW" sz="1499" kern="1200" dirty="0">
                <a:solidFill>
                  <a:prstClr val="black"/>
                </a:solidFill>
                <a:latin typeface="STXinwei" panose="02010800040101010101" pitchFamily="2" charset="-122"/>
                <a:ea typeface="STXinwei" panose="02010800040101010101" pitchFamily="2" charset="-122"/>
                <a:cs typeface="+mn-cs"/>
              </a:rPr>
              <a:t>)</a:t>
            </a:r>
            <a:r>
              <a:rPr lang="zh-CN" altLang="en-US" sz="1499" kern="1200" dirty="0">
                <a:solidFill>
                  <a:prstClr val="black"/>
                </a:solidFill>
                <a:latin typeface="STXinwei" panose="02010800040101010101" pitchFamily="2" charset="-122"/>
                <a:ea typeface="STXinwei" panose="02010800040101010101" pitchFamily="2" charset="-122"/>
                <a:cs typeface="+mn-cs"/>
              </a:rPr>
              <a:t>：</a:t>
            </a:r>
            <a:r>
              <a:rPr lang="zh-CN" altLang="en-TW" sz="1499" kern="1200" dirty="0">
                <a:solidFill>
                  <a:prstClr val="black"/>
                </a:solidFill>
                <a:latin typeface="STXinwei" panose="02010800040101010101" pitchFamily="2" charset="-122"/>
                <a:ea typeface="STXinwei" panose="02010800040101010101" pitchFamily="2" charset="-122"/>
                <a:cs typeface="+mn-cs"/>
              </a:rPr>
              <a:t>通过算符</a:t>
            </a:r>
            <a:r>
              <a:rPr lang="zh-CN" altLang="en-US" sz="1499" kern="1200" dirty="0">
                <a:solidFill>
                  <a:prstClr val="black"/>
                </a:solidFill>
                <a:latin typeface="STXinwei" panose="02010800040101010101" pitchFamily="2" charset="-122"/>
                <a:ea typeface="STXinwei" panose="02010800040101010101" pitchFamily="2" charset="-122"/>
                <a:cs typeface="+mn-cs"/>
              </a:rPr>
              <a:t>所映射定义的算元，仍在算元集中。</a:t>
            </a:r>
            <a:endParaRPr lang="en-US" altLang="zh-CN" sz="1499" kern="1200" dirty="0">
              <a:solidFill>
                <a:prstClr val="black"/>
              </a:solidFill>
              <a:latin typeface="STXinwei" panose="02010800040101010101" pitchFamily="2" charset="-122"/>
              <a:ea typeface="STXinwei" panose="02010800040101010101" pitchFamily="2" charset="-122"/>
              <a:cs typeface="+mn-cs"/>
            </a:endParaRPr>
          </a:p>
          <a:p>
            <a:pPr defTabSz="685584" hangingPunct="1"/>
            <a:endParaRPr lang="en-US" altLang="zh-CN" sz="1499"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zh-CN" altLang="en-US" sz="1499" kern="1200" dirty="0">
                <a:solidFill>
                  <a:prstClr val="black"/>
                </a:solidFill>
                <a:latin typeface="STXinwei" panose="02010800040101010101" pitchFamily="2" charset="-122"/>
                <a:ea typeface="STXinwei" panose="02010800040101010101" pitchFamily="2" charset="-122"/>
                <a:cs typeface="+mn-cs"/>
              </a:rPr>
              <a:t>系统：有关联的元素集整体，称为系统。</a:t>
            </a:r>
            <a:r>
              <a:rPr lang="en-US" altLang="zh-CN" sz="1499" kern="1200" dirty="0">
                <a:solidFill>
                  <a:prstClr val="black"/>
                </a:solidFill>
                <a:latin typeface="STXinwei" panose="02010800040101010101" pitchFamily="2" charset="-122"/>
                <a:ea typeface="STXinwei" panose="02010800040101010101" pitchFamily="2" charset="-122"/>
                <a:cs typeface="+mn-cs"/>
              </a:rPr>
              <a:t>(</a:t>
            </a:r>
            <a:r>
              <a:rPr lang="zh-CN" altLang="en-US" sz="1499" kern="1200" dirty="0">
                <a:solidFill>
                  <a:prstClr val="black"/>
                </a:solidFill>
                <a:latin typeface="STXinwei" panose="02010800040101010101" pitchFamily="2" charset="-122"/>
                <a:ea typeface="STXinwei" panose="02010800040101010101" pitchFamily="2" charset="-122"/>
                <a:cs typeface="+mn-cs"/>
              </a:rPr>
              <a:t>系统的数据内容包含被关联的元素与关联本体。</a:t>
            </a:r>
            <a:r>
              <a:rPr lang="en-US" altLang="zh-CN" sz="1499" kern="1200" dirty="0">
                <a:solidFill>
                  <a:prstClr val="black"/>
                </a:solidFill>
                <a:latin typeface="STXinwei" panose="02010800040101010101" pitchFamily="2" charset="-122"/>
                <a:ea typeface="STXinwei" panose="02010800040101010101" pitchFamily="2" charset="-122"/>
                <a:cs typeface="+mn-cs"/>
              </a:rPr>
              <a:t>)</a:t>
            </a:r>
          </a:p>
          <a:p>
            <a:pPr defTabSz="685584" hangingPunct="1"/>
            <a:r>
              <a:rPr lang="zh-CN" altLang="en-US" sz="1499" kern="1200" dirty="0">
                <a:solidFill>
                  <a:prstClr val="black"/>
                </a:solidFill>
                <a:latin typeface="STXinwei" panose="02010800040101010101" pitchFamily="2" charset="-122"/>
                <a:ea typeface="STXinwei" panose="02010800040101010101" pitchFamily="2" charset="-122"/>
                <a:cs typeface="+mn-cs"/>
              </a:rPr>
              <a:t>系统代数：通过具备封闭性的关联算符</a:t>
            </a:r>
            <a:r>
              <a:rPr lang="en-US" altLang="zh-CN" sz="1499" kern="1200" dirty="0">
                <a:solidFill>
                  <a:prstClr val="black"/>
                </a:solidFill>
                <a:latin typeface="STXinwei" panose="02010800040101010101" pitchFamily="2" charset="-122"/>
                <a:ea typeface="STXinwei" panose="02010800040101010101" pitchFamily="2" charset="-122"/>
                <a:cs typeface="+mn-cs"/>
              </a:rPr>
              <a:t>(</a:t>
            </a:r>
            <a:r>
              <a:rPr lang="zh-CN" altLang="en-US" sz="1499" kern="1200" dirty="0">
                <a:solidFill>
                  <a:srgbClr val="FF0000"/>
                </a:solidFill>
                <a:latin typeface="STXinwei" panose="02010800040101010101" pitchFamily="2" charset="-122"/>
                <a:ea typeface="STXinwei" panose="02010800040101010101" pitchFamily="2" charset="-122"/>
                <a:cs typeface="+mn-cs"/>
              </a:rPr>
              <a:t>函子</a:t>
            </a:r>
            <a:r>
              <a:rPr lang="en-US" altLang="zh-CN" sz="1499" kern="1200" dirty="0">
                <a:solidFill>
                  <a:prstClr val="black"/>
                </a:solidFill>
                <a:latin typeface="STXinwei" panose="02010800040101010101" pitchFamily="2" charset="-122"/>
                <a:ea typeface="STXinwei" panose="02010800040101010101" pitchFamily="2" charset="-122"/>
                <a:cs typeface="+mn-cs"/>
              </a:rPr>
              <a:t>)</a:t>
            </a:r>
            <a:r>
              <a:rPr lang="zh-CN" altLang="en-US" sz="1499" kern="1200" dirty="0">
                <a:solidFill>
                  <a:prstClr val="black"/>
                </a:solidFill>
                <a:latin typeface="STXinwei" panose="02010800040101010101" pitchFamily="2" charset="-122"/>
                <a:ea typeface="STXinwei" panose="02010800040101010101" pitchFamily="2" charset="-122"/>
                <a:cs typeface="+mn-cs"/>
              </a:rPr>
              <a:t> 关联与生成算元集的代数。</a:t>
            </a:r>
            <a:endParaRPr lang="en-TW" sz="1499" kern="1200" dirty="0">
              <a:solidFill>
                <a:prstClr val="black"/>
              </a:solidFill>
              <a:latin typeface="STXinwei" panose="02010800040101010101" pitchFamily="2" charset="-122"/>
              <a:ea typeface="STXinwei" panose="02010800040101010101" pitchFamily="2" charset="-122"/>
              <a:cs typeface="+mn-cs"/>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737586"/>
            <a:ext cx="3496470" cy="415370"/>
          </a:xfrm>
          <a:prstGeom prst="rect">
            <a:avLst/>
          </a:prstGeom>
          <a:noFill/>
        </p:spPr>
        <p:txBody>
          <a:bodyPr wrap="none" rtlCol="0">
            <a:spAutoFit/>
          </a:bodyPr>
          <a:lstStyle/>
          <a:p>
            <a:pPr defTabSz="685584" hangingPunct="1"/>
            <a:r>
              <a:rPr lang="en-TW" sz="2099" kern="1200" dirty="0">
                <a:solidFill>
                  <a:prstClr val="black"/>
                </a:solidFill>
                <a:latin typeface="STXinwei" panose="02010800040101010101" pitchFamily="2" charset="-122"/>
                <a:ea typeface="STXinwei" panose="02010800040101010101" pitchFamily="2" charset="-122"/>
                <a:cs typeface="+mn-cs"/>
              </a:rPr>
              <a:t>代数 := &lt;算元集</a:t>
            </a:r>
            <a:r>
              <a:rPr lang="zh-CN" altLang="en-US" sz="2099" kern="1200" dirty="0">
                <a:solidFill>
                  <a:prstClr val="black"/>
                </a:solidFill>
                <a:latin typeface="STXinwei" panose="02010800040101010101" pitchFamily="2" charset="-122"/>
                <a:ea typeface="STXinwei" panose="02010800040101010101" pitchFamily="2" charset="-122"/>
                <a:cs typeface="+mn-cs"/>
              </a:rPr>
              <a:t>、</a:t>
            </a:r>
            <a:r>
              <a:rPr lang="zh-CN" altLang="en-TW" sz="2099" kern="1200" dirty="0">
                <a:solidFill>
                  <a:prstClr val="black"/>
                </a:solidFill>
                <a:latin typeface="STXinwei" panose="02010800040101010101" pitchFamily="2" charset="-122"/>
                <a:ea typeface="STXinwei" panose="02010800040101010101" pitchFamily="2" charset="-122"/>
                <a:cs typeface="+mn-cs"/>
              </a:rPr>
              <a:t>算符</a:t>
            </a:r>
            <a:r>
              <a:rPr lang="zh-CN" altLang="en-US" sz="2099" kern="1200" dirty="0">
                <a:solidFill>
                  <a:prstClr val="black"/>
                </a:solidFill>
                <a:latin typeface="STXinwei" panose="02010800040101010101" pitchFamily="2" charset="-122"/>
                <a:ea typeface="STXinwei" panose="02010800040101010101" pitchFamily="2" charset="-122"/>
                <a:cs typeface="+mn-cs"/>
              </a:rPr>
              <a:t>集</a:t>
            </a:r>
            <a:r>
              <a:rPr lang="en-TW" sz="2099" kern="1200" dirty="0">
                <a:solidFill>
                  <a:prstClr val="black"/>
                </a:solidFill>
                <a:latin typeface="STXinwei" panose="02010800040101010101" pitchFamily="2" charset="-122"/>
                <a:ea typeface="STXinwei" panose="02010800040101010101" pitchFamily="2" charset="-122"/>
                <a:cs typeface="+mn-cs"/>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385129" y="2580614"/>
            <a:ext cx="3631968" cy="220769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200" kern="1200" dirty="0">
              <a:solidFill>
                <a:prstClr val="black"/>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5161329" y="2580613"/>
            <a:ext cx="3631968" cy="220770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4017097" y="4064572"/>
            <a:ext cx="1507744" cy="486238"/>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499" kern="1200" dirty="0">
                <a:solidFill>
                  <a:prstClr val="white"/>
                </a:solidFill>
                <a:latin typeface="STXinwei" panose="02010800040101010101" pitchFamily="2" charset="-122"/>
                <a:ea typeface="STXinwei" panose="02010800040101010101" pitchFamily="2" charset="-122"/>
              </a:rPr>
              <a:t>𝛼</a:t>
            </a:r>
            <a:r>
              <a:rPr lang="en-TW" sz="1499" kern="12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4017097" y="2836354"/>
            <a:ext cx="1507744" cy="486238"/>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685584" hangingPunct="1"/>
            <a:r>
              <a:rPr lang="zh-CN" altLang="en-US" sz="1499" kern="1200" dirty="0">
                <a:solidFill>
                  <a:prstClr val="white"/>
                </a:solidFill>
                <a:latin typeface="STXinwei" panose="02010800040101010101" pitchFamily="2" charset="-122"/>
                <a:ea typeface="STXinwei" panose="02010800040101010101" pitchFamily="2" charset="-122"/>
              </a:rPr>
              <a:t>𝛾</a:t>
            </a:r>
            <a:r>
              <a:rPr lang="en-TW" sz="1499" kern="12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6866629" y="2941027"/>
            <a:ext cx="268022"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6226301" y="3546017"/>
            <a:ext cx="27603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7508125" y="3571639"/>
            <a:ext cx="258404"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6858217" y="4244825"/>
            <a:ext cx="27603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6364320" y="3091004"/>
            <a:ext cx="502309" cy="45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6364320" y="3845971"/>
            <a:ext cx="493897" cy="54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7134255" y="3871593"/>
            <a:ext cx="503072" cy="52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7134651" y="3091004"/>
            <a:ext cx="502676" cy="480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6461849" y="3681030"/>
            <a:ext cx="1022516" cy="1007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6397042" y="3099910"/>
            <a:ext cx="27122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6439292" y="3999377"/>
            <a:ext cx="237566"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7286790" y="3117497"/>
            <a:ext cx="276038"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7315599" y="4015772"/>
            <a:ext cx="266420"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428941" y="2652732"/>
          <a:ext cx="3509917" cy="2057140"/>
        </p:xfrm>
        <a:graphic>
          <a:graphicData uri="http://schemas.openxmlformats.org/drawingml/2006/table">
            <a:tbl>
              <a:tblPr firstRow="1" bandRow="1">
                <a:tableStyleId>{7E9639D4-E3E2-4D34-9284-5A2195B3D0D7}</a:tableStyleId>
              </a:tblPr>
              <a:tblGrid>
                <a:gridCol w="577619">
                  <a:extLst>
                    <a:ext uri="{9D8B030D-6E8A-4147-A177-3AD203B41FA5}">
                      <a16:colId xmlns:a16="http://schemas.microsoft.com/office/drawing/2014/main" val="3665716589"/>
                    </a:ext>
                  </a:extLst>
                </a:gridCol>
                <a:gridCol w="716693">
                  <a:extLst>
                    <a:ext uri="{9D8B030D-6E8A-4147-A177-3AD203B41FA5}">
                      <a16:colId xmlns:a16="http://schemas.microsoft.com/office/drawing/2014/main" val="915478019"/>
                    </a:ext>
                  </a:extLst>
                </a:gridCol>
                <a:gridCol w="973768">
                  <a:extLst>
                    <a:ext uri="{9D8B030D-6E8A-4147-A177-3AD203B41FA5}">
                      <a16:colId xmlns:a16="http://schemas.microsoft.com/office/drawing/2014/main" val="3519665213"/>
                    </a:ext>
                  </a:extLst>
                </a:gridCol>
                <a:gridCol w="1241837">
                  <a:extLst>
                    <a:ext uri="{9D8B030D-6E8A-4147-A177-3AD203B41FA5}">
                      <a16:colId xmlns:a16="http://schemas.microsoft.com/office/drawing/2014/main" val="1077937957"/>
                    </a:ext>
                  </a:extLst>
                </a:gridCol>
              </a:tblGrid>
              <a:tr h="205660">
                <a:tc>
                  <a:txBody>
                    <a:bodyPr/>
                    <a:lstStyle/>
                    <a:p>
                      <a:r>
                        <a:rPr lang="en-TW" sz="900" dirty="0"/>
                        <a:t>ID</a:t>
                      </a:r>
                      <a:r>
                        <a:rPr lang="en-US" sz="900" dirty="0"/>
                        <a:t>(</a:t>
                      </a:r>
                      <a:r>
                        <a:rPr lang="en-TW" sz="900" dirty="0">
                          <a:solidFill>
                            <a:srgbClr val="FF0000"/>
                          </a:solidFill>
                        </a:rPr>
                        <a:t>Set</a:t>
                      </a:r>
                      <a:r>
                        <a:rPr lang="en-US" sz="900" dirty="0"/>
                        <a:t>)</a:t>
                      </a:r>
                      <a:endParaRPr lang="en-TW" sz="900" dirty="0"/>
                    </a:p>
                  </a:txBody>
                  <a:tcPr marL="68553" marR="68553" marT="34277" marB="34277"/>
                </a:tc>
                <a:tc>
                  <a:txBody>
                    <a:bodyPr/>
                    <a:lstStyle/>
                    <a:p>
                      <a:r>
                        <a:rPr lang="en-US" sz="900" dirty="0"/>
                        <a:t>N</a:t>
                      </a:r>
                      <a:r>
                        <a:rPr lang="en-TW" sz="900" dirty="0"/>
                        <a:t>ame</a:t>
                      </a:r>
                      <a:r>
                        <a:rPr lang="en-US" sz="900" dirty="0"/>
                        <a:t>(</a:t>
                      </a:r>
                      <a:r>
                        <a:rPr lang="en-TW" sz="900" dirty="0">
                          <a:solidFill>
                            <a:srgbClr val="FF0000"/>
                          </a:solidFill>
                        </a:rPr>
                        <a:t>Set</a:t>
                      </a:r>
                      <a:r>
                        <a:rPr lang="en-US" sz="900" dirty="0"/>
                        <a:t>)</a:t>
                      </a:r>
                      <a:endParaRPr lang="en-TW" sz="900" dirty="0"/>
                    </a:p>
                  </a:txBody>
                  <a:tcPr marL="68553" marR="68553" marT="34277" marB="34277"/>
                </a:tc>
                <a:tc>
                  <a:txBody>
                    <a:bodyPr/>
                    <a:lstStyle/>
                    <a:p>
                      <a:r>
                        <a:rPr lang="en-TW" sz="900" dirty="0"/>
                        <a:t>Type</a:t>
                      </a:r>
                      <a:r>
                        <a:rPr lang="zh-CN" altLang="en-US" sz="900" dirty="0"/>
                        <a:t>（数据类型）</a:t>
                      </a:r>
                      <a:endParaRPr lang="en-TW" sz="900" dirty="0"/>
                    </a:p>
                  </a:txBody>
                  <a:tcPr marL="68553" marR="68553" marT="34277" marB="34277"/>
                </a:tc>
                <a:tc>
                  <a:txBody>
                    <a:bodyPr/>
                    <a:lstStyle/>
                    <a:p>
                      <a:r>
                        <a:rPr lang="en-TW" sz="900" dirty="0"/>
                        <a:t>Ordered parameters</a:t>
                      </a:r>
                    </a:p>
                  </a:txBody>
                  <a:tcPr marL="68553" marR="68553" marT="34277" marB="34277"/>
                </a:tc>
                <a:extLst>
                  <a:ext uri="{0D108BD9-81ED-4DB2-BD59-A6C34878D82A}">
                    <a16:rowId xmlns:a16="http://schemas.microsoft.com/office/drawing/2014/main" val="4019285255"/>
                  </a:ext>
                </a:extLst>
              </a:tr>
              <a:tr h="205660">
                <a:tc>
                  <a:txBody>
                    <a:bodyPr/>
                    <a:lstStyle/>
                    <a:p>
                      <a:r>
                        <a:rPr lang="en-TW" sz="900" dirty="0"/>
                        <a:t>0</a:t>
                      </a:r>
                    </a:p>
                  </a:txBody>
                  <a:tcPr marL="68553" marR="68553" marT="34277" marB="34277"/>
                </a:tc>
                <a:tc>
                  <a:txBody>
                    <a:bodyPr/>
                    <a:lstStyle/>
                    <a:p>
                      <a:r>
                        <a:rPr lang="en-TW" sz="900" dirty="0"/>
                        <a:t>a</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OBJECT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点</a:t>
                      </a:r>
                      <a:r>
                        <a:rPr kumimoji="0" lang="en-US" altLang="zh-CN"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schemeClr val="bg2">
                              <a:lumMod val="90000"/>
                            </a:schemeClr>
                          </a:solidFill>
                          <a:effectLst/>
                          <a:uLnTx/>
                          <a:uFillTx/>
                        </a:rPr>
                        <a:t>EMPTY</a:t>
                      </a:r>
                      <a:r>
                        <a:rPr kumimoji="0" lang="en-US" sz="900" b="0" u="none" strike="noStrike" kern="1200" cap="none" spc="0" normalizeH="0" baseline="0" noProof="0" dirty="0">
                          <a:ln>
                            <a:noFill/>
                          </a:ln>
                          <a:solidFill>
                            <a:schemeClr val="bg2">
                              <a:lumMod val="90000"/>
                            </a:schemeClr>
                          </a:solidFill>
                          <a:effectLst/>
                          <a:uLnTx/>
                          <a:uFillTx/>
                        </a:rPr>
                        <a:t>(</a:t>
                      </a:r>
                      <a:r>
                        <a:rPr kumimoji="0" lang="en-US" sz="900" b="0" u="none" strike="noStrike" kern="1200" cap="none" spc="0" normalizeH="0" baseline="0" noProof="0" dirty="0" err="1">
                          <a:ln>
                            <a:noFill/>
                          </a:ln>
                          <a:solidFill>
                            <a:schemeClr val="bg2">
                              <a:lumMod val="90000"/>
                            </a:schemeClr>
                          </a:solidFill>
                          <a:effectLst/>
                          <a:uLnTx/>
                          <a:uFillTx/>
                        </a:rPr>
                        <a:t>无</a:t>
                      </a:r>
                      <a:r>
                        <a:rPr kumimoji="0" lang="en-US" altLang="zh-CN" sz="900" b="0" u="none" strike="noStrike" kern="1200" cap="none" spc="0" normalizeH="0" baseline="0" noProof="0" dirty="0">
                          <a:ln>
                            <a:noFill/>
                          </a:ln>
                          <a:solidFill>
                            <a:schemeClr val="bg2">
                              <a:lumMod val="90000"/>
                            </a:schemeClr>
                          </a:solidFill>
                          <a:effectLst/>
                          <a:uLnTx/>
                          <a:uFillTx/>
                        </a:rPr>
                        <a:t>)</a:t>
                      </a:r>
                      <a:endParaRPr kumimoji="0" lang="en-TW" sz="9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marL="68553" marR="68553" marT="34277" marB="34277"/>
                </a:tc>
                <a:extLst>
                  <a:ext uri="{0D108BD9-81ED-4DB2-BD59-A6C34878D82A}">
                    <a16:rowId xmlns:a16="http://schemas.microsoft.com/office/drawing/2014/main" val="4043997980"/>
                  </a:ext>
                </a:extLst>
              </a:tr>
              <a:tr h="205660">
                <a:tc>
                  <a:txBody>
                    <a:bodyPr/>
                    <a:lstStyle/>
                    <a:p>
                      <a:r>
                        <a:rPr lang="en-TW" sz="900" dirty="0"/>
                        <a:t>1</a:t>
                      </a:r>
                    </a:p>
                  </a:txBody>
                  <a:tcPr marL="68553" marR="68553" marT="34277" marB="34277"/>
                </a:tc>
                <a:tc>
                  <a:txBody>
                    <a:bodyPr/>
                    <a:lstStyle/>
                    <a:p>
                      <a:r>
                        <a:rPr lang="en-TW" sz="900" dirty="0"/>
                        <a:t>b</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OBJECT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点</a:t>
                      </a:r>
                      <a:r>
                        <a:rPr kumimoji="0" lang="en-US" altLang="zh-CN"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schemeClr val="bg2">
                              <a:lumMod val="90000"/>
                            </a:schemeClr>
                          </a:solidFill>
                          <a:effectLst/>
                          <a:uLnTx/>
                          <a:uFillTx/>
                        </a:rPr>
                        <a:t>EMPTY</a:t>
                      </a:r>
                      <a:r>
                        <a:rPr kumimoji="0" lang="en-US" sz="900" b="0" u="none" strike="noStrike" kern="1200" cap="none" spc="0" normalizeH="0" baseline="0" noProof="0" dirty="0">
                          <a:ln>
                            <a:noFill/>
                          </a:ln>
                          <a:solidFill>
                            <a:schemeClr val="bg2">
                              <a:lumMod val="90000"/>
                            </a:schemeClr>
                          </a:solidFill>
                          <a:effectLst/>
                          <a:uLnTx/>
                          <a:uFillTx/>
                        </a:rPr>
                        <a:t>(</a:t>
                      </a:r>
                      <a:r>
                        <a:rPr kumimoji="0" lang="en-US" sz="900" b="0" u="none" strike="noStrike" kern="1200" cap="none" spc="0" normalizeH="0" baseline="0" noProof="0" dirty="0" err="1">
                          <a:ln>
                            <a:noFill/>
                          </a:ln>
                          <a:solidFill>
                            <a:schemeClr val="bg2">
                              <a:lumMod val="90000"/>
                            </a:schemeClr>
                          </a:solidFill>
                          <a:effectLst/>
                          <a:uLnTx/>
                          <a:uFillTx/>
                        </a:rPr>
                        <a:t>无</a:t>
                      </a:r>
                      <a:r>
                        <a:rPr kumimoji="0" lang="en-US" altLang="zh-CN" sz="900" b="0" u="none" strike="noStrike" kern="1200" cap="none" spc="0" normalizeH="0" baseline="0" noProof="0" dirty="0">
                          <a:ln>
                            <a:noFill/>
                          </a:ln>
                          <a:solidFill>
                            <a:schemeClr val="bg2">
                              <a:lumMod val="90000"/>
                            </a:schemeClr>
                          </a:solidFill>
                          <a:effectLst/>
                          <a:uLnTx/>
                          <a:uFillTx/>
                        </a:rPr>
                        <a:t>)</a:t>
                      </a:r>
                      <a:endParaRPr kumimoji="0" lang="en-TW" sz="9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marL="68553" marR="68553" marT="34277" marB="34277"/>
                </a:tc>
                <a:extLst>
                  <a:ext uri="{0D108BD9-81ED-4DB2-BD59-A6C34878D82A}">
                    <a16:rowId xmlns:a16="http://schemas.microsoft.com/office/drawing/2014/main" val="443596608"/>
                  </a:ext>
                </a:extLst>
              </a:tr>
              <a:tr h="205660">
                <a:tc>
                  <a:txBody>
                    <a:bodyPr/>
                    <a:lstStyle/>
                    <a:p>
                      <a:r>
                        <a:rPr lang="en-TW" sz="900" dirty="0"/>
                        <a:t>2</a:t>
                      </a:r>
                    </a:p>
                  </a:txBody>
                  <a:tcPr marL="68553" marR="68553" marT="34277" marB="34277"/>
                </a:tc>
                <a:tc>
                  <a:txBody>
                    <a:bodyPr/>
                    <a:lstStyle/>
                    <a:p>
                      <a:r>
                        <a:rPr lang="en-TW" sz="900" dirty="0"/>
                        <a:t>c</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OBJECT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点</a:t>
                      </a:r>
                      <a:r>
                        <a:rPr kumimoji="0" lang="en-US" altLang="zh-CN"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schemeClr val="bg2">
                              <a:lumMod val="90000"/>
                            </a:schemeClr>
                          </a:solidFill>
                          <a:effectLst/>
                          <a:uLnTx/>
                          <a:uFillTx/>
                        </a:rPr>
                        <a:t>EMPTY</a:t>
                      </a:r>
                      <a:r>
                        <a:rPr kumimoji="0" lang="en-US" sz="900" b="0" u="none" strike="noStrike" kern="1200" cap="none" spc="0" normalizeH="0" baseline="0" noProof="0" dirty="0">
                          <a:ln>
                            <a:noFill/>
                          </a:ln>
                          <a:solidFill>
                            <a:schemeClr val="bg2">
                              <a:lumMod val="90000"/>
                            </a:schemeClr>
                          </a:solidFill>
                          <a:effectLst/>
                          <a:uLnTx/>
                          <a:uFillTx/>
                        </a:rPr>
                        <a:t>(</a:t>
                      </a:r>
                      <a:r>
                        <a:rPr kumimoji="0" lang="en-US" sz="900" b="0" u="none" strike="noStrike" kern="1200" cap="none" spc="0" normalizeH="0" baseline="0" noProof="0" dirty="0" err="1">
                          <a:ln>
                            <a:noFill/>
                          </a:ln>
                          <a:solidFill>
                            <a:schemeClr val="bg2">
                              <a:lumMod val="90000"/>
                            </a:schemeClr>
                          </a:solidFill>
                          <a:effectLst/>
                          <a:uLnTx/>
                          <a:uFillTx/>
                        </a:rPr>
                        <a:t>无</a:t>
                      </a:r>
                      <a:r>
                        <a:rPr kumimoji="0" lang="en-US" altLang="zh-CN" sz="900" b="0" u="none" strike="noStrike" kern="1200" cap="none" spc="0" normalizeH="0" baseline="0" noProof="0" dirty="0">
                          <a:ln>
                            <a:noFill/>
                          </a:ln>
                          <a:solidFill>
                            <a:schemeClr val="bg2">
                              <a:lumMod val="90000"/>
                            </a:schemeClr>
                          </a:solidFill>
                          <a:effectLst/>
                          <a:uLnTx/>
                          <a:uFillTx/>
                        </a:rPr>
                        <a:t>)</a:t>
                      </a:r>
                      <a:endParaRPr kumimoji="0" lang="en-TW" sz="9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marL="68553" marR="68553" marT="34277" marB="34277"/>
                </a:tc>
                <a:extLst>
                  <a:ext uri="{0D108BD9-81ED-4DB2-BD59-A6C34878D82A}">
                    <a16:rowId xmlns:a16="http://schemas.microsoft.com/office/drawing/2014/main" val="3672425223"/>
                  </a:ext>
                </a:extLst>
              </a:tr>
              <a:tr h="205660">
                <a:tc>
                  <a:txBody>
                    <a:bodyPr/>
                    <a:lstStyle/>
                    <a:p>
                      <a:r>
                        <a:rPr lang="en-TW" sz="900" dirty="0"/>
                        <a:t>3</a:t>
                      </a:r>
                    </a:p>
                  </a:txBody>
                  <a:tcPr marL="68553" marR="68553" marT="34277" marB="34277"/>
                </a:tc>
                <a:tc>
                  <a:txBody>
                    <a:bodyPr/>
                    <a:lstStyle/>
                    <a:p>
                      <a:r>
                        <a:rPr lang="en-TW" sz="900" dirty="0"/>
                        <a:t>d</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prstClr val="black"/>
                          </a:solidFill>
                          <a:effectLst/>
                          <a:uLnTx/>
                          <a:uFillTx/>
                        </a:rPr>
                        <a:t>OBJECT </a:t>
                      </a:r>
                      <a:r>
                        <a:rPr kumimoji="0" lang="en-US" sz="900" b="0" u="none" strike="noStrike" kern="1200" cap="none" spc="0" normalizeH="0" baseline="0" noProof="0" dirty="0">
                          <a:ln>
                            <a:noFill/>
                          </a:ln>
                          <a:solidFill>
                            <a:prstClr val="black"/>
                          </a:solidFill>
                          <a:effectLst/>
                          <a:uLnTx/>
                          <a:uFillTx/>
                        </a:rPr>
                        <a:t>(</a:t>
                      </a:r>
                      <a:r>
                        <a:rPr kumimoji="0" lang="zh-CN" altLang="en-US" sz="900" b="0" u="none" strike="noStrike" kern="1200" cap="none" spc="0" normalizeH="0" baseline="0" noProof="0" dirty="0">
                          <a:ln>
                            <a:noFill/>
                          </a:ln>
                          <a:solidFill>
                            <a:prstClr val="black"/>
                          </a:solidFill>
                          <a:effectLst/>
                          <a:uLnTx/>
                          <a:uFillTx/>
                        </a:rPr>
                        <a:t>点</a:t>
                      </a:r>
                      <a:r>
                        <a:rPr kumimoji="0" lang="en-US" altLang="zh-CN" sz="900" b="0" u="none" strike="noStrike" kern="1200" cap="none" spc="0" normalizeH="0" baseline="0" noProof="0" dirty="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schemeClr val="bg2">
                              <a:lumMod val="90000"/>
                            </a:schemeClr>
                          </a:solidFill>
                          <a:effectLst/>
                          <a:uLnTx/>
                          <a:uFillTx/>
                        </a:rPr>
                        <a:t>EMPTY</a:t>
                      </a:r>
                      <a:r>
                        <a:rPr kumimoji="0" lang="en-US" sz="900" b="0" u="none" strike="noStrike" kern="1200" cap="none" spc="0" normalizeH="0" baseline="0" noProof="0" dirty="0">
                          <a:ln>
                            <a:noFill/>
                          </a:ln>
                          <a:solidFill>
                            <a:schemeClr val="bg2">
                              <a:lumMod val="90000"/>
                            </a:schemeClr>
                          </a:solidFill>
                          <a:effectLst/>
                          <a:uLnTx/>
                          <a:uFillTx/>
                        </a:rPr>
                        <a:t>(</a:t>
                      </a:r>
                      <a:r>
                        <a:rPr kumimoji="0" lang="en-US" sz="900" b="0" u="none" strike="noStrike" kern="1200" cap="none" spc="0" normalizeH="0" baseline="0" noProof="0" dirty="0" err="1">
                          <a:ln>
                            <a:noFill/>
                          </a:ln>
                          <a:solidFill>
                            <a:schemeClr val="bg2">
                              <a:lumMod val="90000"/>
                            </a:schemeClr>
                          </a:solidFill>
                          <a:effectLst/>
                          <a:uLnTx/>
                          <a:uFillTx/>
                        </a:rPr>
                        <a:t>无</a:t>
                      </a:r>
                      <a:r>
                        <a:rPr kumimoji="0" lang="en-US" altLang="zh-CN" sz="900" b="0" u="none" strike="noStrike" kern="1200" cap="none" spc="0" normalizeH="0" baseline="0" noProof="0" dirty="0">
                          <a:ln>
                            <a:noFill/>
                          </a:ln>
                          <a:solidFill>
                            <a:schemeClr val="bg2">
                              <a:lumMod val="90000"/>
                            </a:schemeClr>
                          </a:solidFill>
                          <a:effectLst/>
                          <a:uLnTx/>
                          <a:uFillTx/>
                        </a:rPr>
                        <a:t>)</a:t>
                      </a:r>
                      <a:endParaRPr kumimoji="0" lang="en-TW" sz="9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marL="68553" marR="68553" marT="34277" marB="34277"/>
                </a:tc>
                <a:extLst>
                  <a:ext uri="{0D108BD9-81ED-4DB2-BD59-A6C34878D82A}">
                    <a16:rowId xmlns:a16="http://schemas.microsoft.com/office/drawing/2014/main" val="493024561"/>
                  </a:ext>
                </a:extLst>
              </a:tr>
              <a:tr h="205660">
                <a:tc>
                  <a:txBody>
                    <a:bodyPr/>
                    <a:lstStyle/>
                    <a:p>
                      <a:r>
                        <a:rPr lang="en-TW" sz="900" dirty="0"/>
                        <a:t>4</a:t>
                      </a:r>
                    </a:p>
                  </a:txBody>
                  <a:tcPr marL="68553" marR="68553" marT="34277" marB="34277"/>
                </a:tc>
                <a:tc>
                  <a:txBody>
                    <a:bodyPr/>
                    <a:lstStyle/>
                    <a:p>
                      <a:r>
                        <a:rPr lang="en-TW" sz="900" dirty="0"/>
                        <a:t>e</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EDGE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边</a:t>
                      </a:r>
                      <a:r>
                        <a:rPr kumimoji="0" lang="en-TW"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r>
                        <a:rPr lang="en-TW" sz="900" dirty="0"/>
                        <a:t>(a,b)</a:t>
                      </a:r>
                    </a:p>
                  </a:txBody>
                  <a:tcPr marL="68553" marR="68553" marT="34277" marB="34277"/>
                </a:tc>
                <a:extLst>
                  <a:ext uri="{0D108BD9-81ED-4DB2-BD59-A6C34878D82A}">
                    <a16:rowId xmlns:a16="http://schemas.microsoft.com/office/drawing/2014/main" val="1401404965"/>
                  </a:ext>
                </a:extLst>
              </a:tr>
              <a:tr h="205660">
                <a:tc>
                  <a:txBody>
                    <a:bodyPr/>
                    <a:lstStyle/>
                    <a:p>
                      <a:r>
                        <a:rPr lang="en-TW" sz="900" dirty="0"/>
                        <a:t>5</a:t>
                      </a:r>
                    </a:p>
                  </a:txBody>
                  <a:tcPr marL="68553" marR="68553" marT="34277" marB="34277"/>
                </a:tc>
                <a:tc>
                  <a:txBody>
                    <a:bodyPr/>
                    <a:lstStyle/>
                    <a:p>
                      <a:r>
                        <a:rPr lang="en-TW" sz="900" dirty="0"/>
                        <a:t>f</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EDGE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边</a:t>
                      </a:r>
                      <a:r>
                        <a:rPr kumimoji="0" lang="en-TW"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r>
                        <a:rPr lang="en-TW" sz="900" dirty="0"/>
                        <a:t>(b,d)</a:t>
                      </a:r>
                    </a:p>
                  </a:txBody>
                  <a:tcPr marL="68553" marR="68553" marT="34277" marB="34277"/>
                </a:tc>
                <a:extLst>
                  <a:ext uri="{0D108BD9-81ED-4DB2-BD59-A6C34878D82A}">
                    <a16:rowId xmlns:a16="http://schemas.microsoft.com/office/drawing/2014/main" val="2325960359"/>
                  </a:ext>
                </a:extLst>
              </a:tr>
              <a:tr h="205660">
                <a:tc>
                  <a:txBody>
                    <a:bodyPr/>
                    <a:lstStyle/>
                    <a:p>
                      <a:r>
                        <a:rPr lang="en-TW" sz="900" dirty="0"/>
                        <a:t>6</a:t>
                      </a:r>
                    </a:p>
                  </a:txBody>
                  <a:tcPr marL="68553" marR="68553" marT="34277" marB="34277"/>
                </a:tc>
                <a:tc>
                  <a:txBody>
                    <a:bodyPr/>
                    <a:lstStyle/>
                    <a:p>
                      <a:r>
                        <a:rPr lang="en-TW" sz="900" dirty="0"/>
                        <a:t>g</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EDGE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边</a:t>
                      </a:r>
                      <a:r>
                        <a:rPr kumimoji="0" lang="en-TW"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r>
                        <a:rPr lang="en-TW" sz="900" dirty="0"/>
                        <a:t>(d,c)</a:t>
                      </a:r>
                    </a:p>
                  </a:txBody>
                  <a:tcPr marL="68553" marR="68553" marT="34277" marB="34277"/>
                </a:tc>
                <a:extLst>
                  <a:ext uri="{0D108BD9-81ED-4DB2-BD59-A6C34878D82A}">
                    <a16:rowId xmlns:a16="http://schemas.microsoft.com/office/drawing/2014/main" val="788968299"/>
                  </a:ext>
                </a:extLst>
              </a:tr>
              <a:tr h="205660">
                <a:tc>
                  <a:txBody>
                    <a:bodyPr/>
                    <a:lstStyle/>
                    <a:p>
                      <a:r>
                        <a:rPr lang="en-TW" sz="900" dirty="0"/>
                        <a:t>7</a:t>
                      </a:r>
                    </a:p>
                  </a:txBody>
                  <a:tcPr marL="68553" marR="68553" marT="34277" marB="34277"/>
                </a:tc>
                <a:tc>
                  <a:txBody>
                    <a:bodyPr/>
                    <a:lstStyle/>
                    <a:p>
                      <a:r>
                        <a:rPr lang="en-TW" sz="900" dirty="0"/>
                        <a:t>h</a:t>
                      </a: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a:ln>
                            <a:noFill/>
                          </a:ln>
                          <a:solidFill>
                            <a:prstClr val="black"/>
                          </a:solidFill>
                          <a:effectLst/>
                          <a:uLnTx/>
                          <a:uFillTx/>
                        </a:rPr>
                        <a:t>EDGE </a:t>
                      </a:r>
                      <a:r>
                        <a:rPr kumimoji="0" lang="en-US" sz="900" b="0" u="none" strike="noStrike" kern="1200" cap="none" spc="0" normalizeH="0" baseline="0" noProof="0">
                          <a:ln>
                            <a:noFill/>
                          </a:ln>
                          <a:solidFill>
                            <a:prstClr val="black"/>
                          </a:solidFill>
                          <a:effectLst/>
                          <a:uLnTx/>
                          <a:uFillTx/>
                        </a:rPr>
                        <a:t>(</a:t>
                      </a:r>
                      <a:r>
                        <a:rPr kumimoji="0" lang="zh-CN" altLang="en-US" sz="900" b="0" u="none" strike="noStrike" kern="1200" cap="none" spc="0" normalizeH="0" baseline="0" noProof="0">
                          <a:ln>
                            <a:noFill/>
                          </a:ln>
                          <a:solidFill>
                            <a:prstClr val="black"/>
                          </a:solidFill>
                          <a:effectLst/>
                          <a:uLnTx/>
                          <a:uFillTx/>
                        </a:rPr>
                        <a:t>边</a:t>
                      </a:r>
                      <a:r>
                        <a:rPr kumimoji="0" lang="en-TW" sz="900" b="0" u="none" strike="noStrike" kern="1200" cap="none" spc="0" normalizeH="0" baseline="0" noProof="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900" dirty="0"/>
                        <a:t>(c,a)</a:t>
                      </a:r>
                    </a:p>
                  </a:txBody>
                  <a:tcPr marL="68553" marR="68553" marT="34277" marB="34277"/>
                </a:tc>
                <a:extLst>
                  <a:ext uri="{0D108BD9-81ED-4DB2-BD59-A6C34878D82A}">
                    <a16:rowId xmlns:a16="http://schemas.microsoft.com/office/drawing/2014/main" val="967834960"/>
                  </a:ext>
                </a:extLst>
              </a:tr>
              <a:tr h="205660">
                <a:tc>
                  <a:txBody>
                    <a:bodyPr/>
                    <a:lstStyle/>
                    <a:p>
                      <a:r>
                        <a:rPr lang="en-TW" sz="900" dirty="0"/>
                        <a:t>8</a:t>
                      </a:r>
                    </a:p>
                  </a:txBody>
                  <a:tcPr marL="68553" marR="68553" marT="34277" marB="34277"/>
                </a:tc>
                <a:tc>
                  <a:txBody>
                    <a:bodyPr/>
                    <a:lstStyle/>
                    <a:p>
                      <a:r>
                        <a:rPr lang="en-TW" sz="900" dirty="0">
                          <a:solidFill>
                            <a:schemeClr val="bg2">
                              <a:lumMod val="90000"/>
                            </a:schemeClr>
                          </a:solidFill>
                        </a:rPr>
                        <a:t>EMPTY</a:t>
                      </a:r>
                      <a:r>
                        <a:rPr kumimoji="0" lang="en-US" sz="900" b="0" u="none" strike="noStrike" kern="1200" cap="none" spc="0" normalizeH="0" baseline="0" noProof="0" dirty="0">
                          <a:ln>
                            <a:noFill/>
                          </a:ln>
                          <a:solidFill>
                            <a:schemeClr val="bg2">
                              <a:lumMod val="90000"/>
                            </a:schemeClr>
                          </a:solidFill>
                          <a:effectLst/>
                          <a:uLnTx/>
                          <a:uFillTx/>
                        </a:rPr>
                        <a:t>(</a:t>
                      </a:r>
                      <a:r>
                        <a:rPr kumimoji="0" lang="en-US" sz="900" b="0" u="none" strike="noStrike" kern="1200" cap="none" spc="0" normalizeH="0" baseline="0" noProof="0" dirty="0" err="1">
                          <a:ln>
                            <a:noFill/>
                          </a:ln>
                          <a:solidFill>
                            <a:schemeClr val="bg2">
                              <a:lumMod val="90000"/>
                            </a:schemeClr>
                          </a:solidFill>
                          <a:effectLst/>
                          <a:uLnTx/>
                          <a:uFillTx/>
                        </a:rPr>
                        <a:t>无</a:t>
                      </a:r>
                      <a:r>
                        <a:rPr kumimoji="0" lang="en-US" altLang="zh-CN" sz="900" b="0" u="none" strike="noStrike" kern="1200" cap="none" spc="0" normalizeH="0" baseline="0" noProof="0" dirty="0">
                          <a:ln>
                            <a:noFill/>
                          </a:ln>
                          <a:solidFill>
                            <a:schemeClr val="bg2">
                              <a:lumMod val="90000"/>
                            </a:schemeClr>
                          </a:solidFill>
                          <a:effectLst/>
                          <a:uLnTx/>
                          <a:uFillTx/>
                        </a:rPr>
                        <a:t>)</a:t>
                      </a:r>
                      <a:endParaRPr lang="en-TW" sz="900" dirty="0">
                        <a:solidFill>
                          <a:schemeClr val="bg2">
                            <a:lumMod val="90000"/>
                          </a:schemeClr>
                        </a:solidFill>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900" b="0" u="none" strike="noStrike" kern="1200" cap="none" spc="0" normalizeH="0" baseline="0" noProof="0" dirty="0">
                          <a:ln>
                            <a:noFill/>
                          </a:ln>
                          <a:solidFill>
                            <a:prstClr val="black"/>
                          </a:solidFill>
                          <a:effectLst/>
                          <a:uLnTx/>
                          <a:uFillTx/>
                        </a:rPr>
                        <a:t>EDGE </a:t>
                      </a:r>
                      <a:r>
                        <a:rPr kumimoji="0" lang="en-US" sz="900" b="0" u="none" strike="noStrike" kern="1200" cap="none" spc="0" normalizeH="0" baseline="0" noProof="0" dirty="0">
                          <a:ln>
                            <a:noFill/>
                          </a:ln>
                          <a:solidFill>
                            <a:prstClr val="black"/>
                          </a:solidFill>
                          <a:effectLst/>
                          <a:uLnTx/>
                          <a:uFillTx/>
                        </a:rPr>
                        <a:t>(</a:t>
                      </a:r>
                      <a:r>
                        <a:rPr kumimoji="0" lang="zh-CN" altLang="en-US" sz="900" b="0" u="none" strike="noStrike" kern="1200" cap="none" spc="0" normalizeH="0" baseline="0" noProof="0" dirty="0">
                          <a:ln>
                            <a:noFill/>
                          </a:ln>
                          <a:solidFill>
                            <a:prstClr val="black"/>
                          </a:solidFill>
                          <a:effectLst/>
                          <a:uLnTx/>
                          <a:uFillTx/>
                        </a:rPr>
                        <a:t>边</a:t>
                      </a:r>
                      <a:r>
                        <a:rPr kumimoji="0" lang="en-TW" sz="900" b="0" u="none" strike="noStrike" kern="1200" cap="none" spc="0" normalizeH="0" baseline="0" noProof="0" dirty="0">
                          <a:ln>
                            <a:noFill/>
                          </a:ln>
                          <a:solidFill>
                            <a:prstClr val="black"/>
                          </a:solidFill>
                          <a:effectLst/>
                          <a:uLnTx/>
                          <a:uFillTx/>
                        </a:rPr>
                        <a:t>)</a:t>
                      </a:r>
                      <a:endParaRPr kumimoji="0" lang="en-TW" sz="9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68553" marR="68553" marT="34277" marB="3427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900" dirty="0"/>
                        <a:t>(d,b)</a:t>
                      </a:r>
                    </a:p>
                  </a:txBody>
                  <a:tcPr marL="68553" marR="68553" marT="34277" marB="34277"/>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400216" y="4790569"/>
            <a:ext cx="1612942"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集合范畴记为</a:t>
            </a:r>
            <a:r>
              <a:rPr lang="zh-TW"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srgbClr val="FF0000"/>
                </a:solidFill>
                <a:latin typeface="ACADEMY ENGRAVED LET PLAIN:1.0" panose="02000000000000000000" pitchFamily="2" charset="0"/>
                <a:ea typeface="STXinwei" panose="02010800040101010101" pitchFamily="2" charset="-122"/>
                <a:cs typeface="+mn-cs"/>
              </a:rPr>
              <a:t>Set</a:t>
            </a:r>
          </a:p>
        </p:txBody>
      </p:sp>
    </p:spTree>
    <p:extLst>
      <p:ext uri="{BB962C8B-B14F-4D97-AF65-F5344CB8AC3E}">
        <p14:creationId xmlns:p14="http://schemas.microsoft.com/office/powerpoint/2010/main" val="2351664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zh-CN" altLang="en-TW" sz="1799" dirty="0">
                <a:latin typeface="STXinwei" panose="02010800040101010101" pitchFamily="2" charset="-122"/>
                <a:ea typeface="STXinwei" panose="02010800040101010101" pitchFamily="2" charset="-122"/>
              </a:rPr>
              <a:t>数据</a:t>
            </a:r>
            <a:r>
              <a:rPr lang="zh-CN" altLang="en-US" sz="1799" dirty="0">
                <a:latin typeface="STXinwei" panose="02010800040101010101" pitchFamily="2" charset="-122"/>
                <a:ea typeface="STXinwei" panose="02010800040101010101" pitchFamily="2" charset="-122"/>
              </a:rPr>
              <a:t>内容</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82181" cy="292502"/>
            </a:xfrm>
            <a:prstGeom prst="rect">
              <a:avLst/>
            </a:prstGeom>
            <a:noFill/>
          </p:spPr>
          <p:txBody>
            <a:bodyPr wrap="none" rtlCol="0">
              <a:spAutoFit/>
            </a:bodyPr>
            <a:lstStyle/>
            <a:p>
              <a:pPr defTabSz="685584" hangingPunct="1"/>
              <a:r>
                <a:rPr lang="en-TW" sz="825" kern="1200" dirty="0">
                  <a:solidFill>
                    <a:prstClr val="black"/>
                  </a:solidFill>
                  <a:latin typeface="Calibri" panose="020F0502020204030204"/>
                  <a:ea typeface="+mn-ea"/>
                  <a:cs typeface="+mn-cs"/>
                </a:rPr>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542050" cy="292502"/>
            </a:xfrm>
            <a:prstGeom prst="rect">
              <a:avLst/>
            </a:prstGeom>
            <a:noFill/>
          </p:spPr>
          <p:txBody>
            <a:bodyPr wrap="none" rtlCol="0">
              <a:spAutoFit/>
            </a:bodyPr>
            <a:lstStyle/>
            <a:p>
              <a:pPr defTabSz="685584" hangingPunct="1"/>
              <a:r>
                <a:rPr lang="en-TW" sz="825" kern="1200" dirty="0">
                  <a:solidFill>
                    <a:prstClr val="black"/>
                  </a:solidFill>
                  <a:latin typeface="Calibri" panose="020F0502020204030204"/>
                  <a:ea typeface="+mn-ea"/>
                  <a:cs typeface="+mn-cs"/>
                </a:rPr>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4951997"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每一个”Token”(通证)</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zh-CN" altLang="en-TW" sz="1349" kern="1200" dirty="0">
                <a:solidFill>
                  <a:prstClr val="black"/>
                </a:solidFill>
                <a:latin typeface="STXinwei" panose="02010800040101010101" pitchFamily="2" charset="-122"/>
                <a:ea typeface="STXinwei" panose="02010800040101010101" pitchFamily="2" charset="-122"/>
                <a:cs typeface="+mn-cs"/>
              </a:rPr>
              <a:t>都</a:t>
            </a:r>
            <a:r>
              <a:rPr lang="zh-CN" altLang="en-US" sz="1349" kern="1200" dirty="0">
                <a:solidFill>
                  <a:prstClr val="black"/>
                </a:solidFill>
                <a:latin typeface="STXinwei" panose="02010800040101010101" pitchFamily="2" charset="-122"/>
                <a:ea typeface="STXinwei" panose="02010800040101010101" pitchFamily="2" charset="-122"/>
                <a:cs typeface="+mn-cs"/>
              </a:rPr>
              <a:t>包含</a:t>
            </a:r>
            <a:r>
              <a:rPr lang="en-US" altLang="zh-CN" sz="1349" kern="1200" dirty="0">
                <a:solidFill>
                  <a:prstClr val="black"/>
                </a:solidFill>
                <a:latin typeface="STXinwei" panose="02010800040101010101" pitchFamily="2" charset="-122"/>
                <a:ea typeface="STXinwei" panose="02010800040101010101" pitchFamily="2" charset="-122"/>
                <a:cs typeface="+mn-cs"/>
              </a:rPr>
              <a:t>《P, B, C》</a:t>
            </a:r>
            <a:r>
              <a:rPr lang="zh-CN" altLang="en-US" sz="1349" kern="1200" dirty="0">
                <a:solidFill>
                  <a:prstClr val="black"/>
                </a:solidFill>
                <a:latin typeface="STXinwei" panose="02010800040101010101" pitchFamily="2" charset="-122"/>
                <a:ea typeface="STXinwei" panose="02010800040101010101" pitchFamily="2" charset="-122"/>
                <a:cs typeface="+mn-cs"/>
              </a:rPr>
              <a:t>三类信息的数据内容</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808782"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Pre-Condition: 假设</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assumption)</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5" y="4480722"/>
            <a:ext cx="2686954"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Post-Condition: 断言</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assertion)</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zh-TW" altLang="en-US" sz="1050" dirty="0">
                <a:solidFill>
                  <a:prstClr val="black"/>
                </a:solidFill>
                <a:latin typeface="STXinwei" panose="02010800040101010101" pitchFamily="2" charset="-122"/>
                <a:ea typeface="STXinwei" panose="02010800040101010101" pitchFamily="2" charset="-122"/>
              </a:rPr>
              <a:t>系统代数： 以多层次结构</a:t>
            </a:r>
            <a:r>
              <a:rPr lang="zh-CN" altLang="en-US" sz="1050" dirty="0">
                <a:solidFill>
                  <a:prstClr val="black"/>
                </a:solidFill>
                <a:latin typeface="STXinwei" panose="02010800040101010101" pitchFamily="2" charset="-122"/>
                <a:ea typeface="STXinwei" panose="02010800040101010101" pitchFamily="2" charset="-122"/>
              </a:rPr>
              <a:t>（</a:t>
            </a:r>
            <a:r>
              <a:rPr lang="en-US" altLang="zh-CN" sz="1050" dirty="0">
                <a:solidFill>
                  <a:prstClr val="black"/>
                </a:solidFill>
                <a:latin typeface="STXinwei" panose="02010800040101010101" pitchFamily="2" charset="-122"/>
                <a:ea typeface="STXinwei" panose="02010800040101010101" pitchFamily="2" charset="-122"/>
                <a:hlinkClick r:id="rId3"/>
              </a:rPr>
              <a:t>many</a:t>
            </a:r>
            <a:r>
              <a:rPr lang="zh-CN" altLang="en-US" sz="1050" dirty="0">
                <a:solidFill>
                  <a:prstClr val="black"/>
                </a:solidFill>
                <a:latin typeface="STXinwei" panose="02010800040101010101" pitchFamily="2" charset="-122"/>
                <a:ea typeface="STXinwei" panose="02010800040101010101" pitchFamily="2" charset="-122"/>
                <a:hlinkClick r:id="rId3"/>
              </a:rPr>
              <a:t> </a:t>
            </a:r>
            <a:r>
              <a:rPr lang="en-US" altLang="zh-CN" sz="1050" dirty="0">
                <a:solidFill>
                  <a:prstClr val="black"/>
                </a:solidFill>
                <a:latin typeface="STXinwei" panose="02010800040101010101" pitchFamily="2" charset="-122"/>
                <a:ea typeface="STXinwei" panose="02010800040101010101" pitchFamily="2" charset="-122"/>
                <a:hlinkClick r:id="rId3"/>
              </a:rPr>
              <a:t>sorted</a:t>
            </a:r>
            <a:r>
              <a:rPr lang="zh-CN" altLang="en-US" sz="1050" dirty="0">
                <a:solidFill>
                  <a:prstClr val="black"/>
                </a:solidFill>
                <a:latin typeface="STXinwei" panose="02010800040101010101" pitchFamily="2" charset="-122"/>
                <a:ea typeface="STXinwei" panose="02010800040101010101" pitchFamily="2" charset="-122"/>
                <a:hlinkClick r:id="rId3"/>
              </a:rPr>
              <a:t> </a:t>
            </a:r>
            <a:r>
              <a:rPr lang="en-US" altLang="zh-CN" sz="1050" dirty="0">
                <a:solidFill>
                  <a:prstClr val="black"/>
                </a:solidFill>
                <a:latin typeface="STXinwei" panose="02010800040101010101" pitchFamily="2" charset="-122"/>
                <a:ea typeface="STXinwei" panose="02010800040101010101" pitchFamily="2" charset="-122"/>
                <a:hlinkClick r:id="rId3"/>
              </a:rPr>
              <a:t>structure</a:t>
            </a:r>
            <a:r>
              <a:rPr lang="zh-CN" altLang="en-US" sz="1050" dirty="0">
                <a:solidFill>
                  <a:prstClr val="black"/>
                </a:solidFill>
                <a:latin typeface="STXinwei" panose="02010800040101010101" pitchFamily="2" charset="-122"/>
                <a:ea typeface="STXinwei" panose="02010800040101010101" pitchFamily="2" charset="-122"/>
              </a:rPr>
              <a:t>）</a:t>
            </a:r>
            <a:r>
              <a:rPr lang="zh-TW" altLang="en-US" sz="1050" dirty="0">
                <a:solidFill>
                  <a:prstClr val="black"/>
                </a:solidFill>
                <a:latin typeface="STXinwei" panose="02010800040101010101" pitchFamily="2" charset="-122"/>
                <a:ea typeface="STXinwei" panose="02010800040101010101" pitchFamily="2" charset="-122"/>
              </a:rPr>
              <a:t>的语言逻辑，表述</a:t>
            </a:r>
            <a:r>
              <a:rPr lang="en-US" altLang="zh-TW" sz="1050" dirty="0">
                <a:solidFill>
                  <a:prstClr val="black"/>
                </a:solidFill>
                <a:latin typeface="STXinwei" panose="02010800040101010101" pitchFamily="2" charset="-122"/>
                <a:ea typeface="STXinwei" panose="02010800040101010101" pitchFamily="2" charset="-122"/>
              </a:rPr>
              <a:t>(</a:t>
            </a:r>
            <a:r>
              <a:rPr lang="en-US" altLang="zh-CN" sz="1050" dirty="0">
                <a:solidFill>
                  <a:prstClr val="black"/>
                </a:solidFill>
                <a:latin typeface="STXinwei" panose="02010800040101010101" pitchFamily="2" charset="-122"/>
                <a:ea typeface="STXinwei" panose="02010800040101010101" pitchFamily="2" charset="-122"/>
              </a:rPr>
              <a:t>Represent)</a:t>
            </a:r>
            <a:r>
              <a:rPr lang="zh-TW" altLang="en-US" sz="1050" dirty="0">
                <a:solidFill>
                  <a:prstClr val="black"/>
                </a:solidFill>
                <a:latin typeface="STXinwei" panose="02010800040101010101" pitchFamily="2" charset="-122"/>
                <a:ea typeface="STXinwei" panose="02010800040101010101" pitchFamily="2" charset="-122"/>
              </a:rPr>
              <a:t>系统的参与对象与交互关系。</a:t>
            </a: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命名空间：为系统的参与对象</a:t>
            </a:r>
            <a:r>
              <a:rPr lang="en-US" altLang="zh-TW" sz="1050" dirty="0">
                <a:solidFill>
                  <a:prstClr val="black"/>
                </a:solidFill>
                <a:latin typeface="STXinwei" panose="02010800040101010101" pitchFamily="2" charset="-122"/>
                <a:ea typeface="STXinwei" panose="02010800040101010101" pitchFamily="2" charset="-122"/>
              </a:rPr>
              <a:t>(</a:t>
            </a:r>
            <a:r>
              <a:rPr lang="en-US" altLang="zh-CN" sz="1050" dirty="0">
                <a:solidFill>
                  <a:prstClr val="black"/>
                </a:solidFill>
                <a:latin typeface="STXinwei" panose="02010800040101010101" pitchFamily="2" charset="-122"/>
                <a:ea typeface="STXinwei" panose="02010800040101010101" pitchFamily="2" charset="-122"/>
              </a:rPr>
              <a:t>Object)</a:t>
            </a:r>
            <a:r>
              <a:rPr lang="zh-CN" altLang="en-US" sz="1050" dirty="0">
                <a:solidFill>
                  <a:prstClr val="black"/>
                </a:solidFill>
                <a:latin typeface="STXinwei" panose="02010800040101010101" pitchFamily="2" charset="-122"/>
                <a:ea typeface="STXinwei" panose="02010800040101010101" pitchFamily="2" charset="-122"/>
              </a:rPr>
              <a:t>，</a:t>
            </a:r>
            <a:r>
              <a:rPr lang="zh-TW" altLang="en-US" sz="1050" dirty="0">
                <a:solidFill>
                  <a:prstClr val="black"/>
                </a:solidFill>
                <a:latin typeface="STXinwei" panose="02010800040101010101" pitchFamily="2" charset="-122"/>
                <a:ea typeface="STXinwei" panose="02010800040101010101" pitchFamily="2" charset="-122"/>
              </a:rPr>
              <a:t>互动过程</a:t>
            </a:r>
            <a:r>
              <a:rPr lang="en-US" altLang="zh-TW" sz="1050" dirty="0">
                <a:solidFill>
                  <a:prstClr val="black"/>
                </a:solidFill>
                <a:latin typeface="STXinwei" panose="02010800040101010101" pitchFamily="2" charset="-122"/>
                <a:ea typeface="STXinwei" panose="02010800040101010101" pitchFamily="2" charset="-122"/>
              </a:rPr>
              <a:t>(</a:t>
            </a:r>
            <a:r>
              <a:rPr lang="en-US" altLang="zh-CN" sz="1050" dirty="0">
                <a:solidFill>
                  <a:prstClr val="black"/>
                </a:solidFill>
                <a:latin typeface="STXinwei" panose="02010800040101010101" pitchFamily="2" charset="-122"/>
                <a:ea typeface="STXinwei" panose="02010800040101010101" pitchFamily="2" charset="-122"/>
              </a:rPr>
              <a:t>Process) </a:t>
            </a:r>
            <a:r>
              <a:rPr lang="zh-TW" altLang="en-US" sz="1050" dirty="0">
                <a:solidFill>
                  <a:prstClr val="black"/>
                </a:solidFill>
                <a:latin typeface="STXinwei" panose="02010800040101010101" pitchFamily="2" charset="-122"/>
                <a:ea typeface="STXinwei" panose="02010800040101010101" pitchFamily="2" charset="-122"/>
              </a:rPr>
              <a:t>和网络结构（</a:t>
            </a:r>
            <a:r>
              <a:rPr lang="en-US" altLang="zh-CN" sz="1050" dirty="0">
                <a:solidFill>
                  <a:prstClr val="black"/>
                </a:solidFill>
                <a:latin typeface="STXinwei" panose="02010800040101010101" pitchFamily="2" charset="-122"/>
                <a:ea typeface="STXinwei" panose="02010800040101010101" pitchFamily="2" charset="-122"/>
              </a:rPr>
              <a:t>Network</a:t>
            </a:r>
            <a:r>
              <a:rPr lang="zh-CN" altLang="en-US" sz="1050" dirty="0">
                <a:solidFill>
                  <a:prstClr val="black"/>
                </a:solidFill>
                <a:latin typeface="STXinwei" panose="02010800040101010101" pitchFamily="2" charset="-122"/>
                <a:ea typeface="STXinwei" panose="02010800040101010101" pitchFamily="2" charset="-122"/>
              </a:rPr>
              <a:t>）</a:t>
            </a:r>
            <a:r>
              <a:rPr lang="zh-TW" altLang="en-US" sz="1050" dirty="0">
                <a:solidFill>
                  <a:prstClr val="black"/>
                </a:solidFill>
                <a:latin typeface="STXinwei" panose="02010800040101010101" pitchFamily="2" charset="-122"/>
                <a:ea typeface="STXinwei" panose="02010800040101010101" pitchFamily="2" charset="-122"/>
              </a:rPr>
              <a:t>命名（赋予严谨的算元命名规则）</a:t>
            </a: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可表函子：以三类代数算符，映射表达算元（</a:t>
            </a:r>
            <a:r>
              <a:rPr lang="en-US" altLang="zh-TW" sz="1050" dirty="0">
                <a:solidFill>
                  <a:prstClr val="black"/>
                </a:solidFill>
                <a:latin typeface="STXinwei" panose="02010800040101010101" pitchFamily="2" charset="-122"/>
                <a:ea typeface="STXinwei" panose="02010800040101010101" pitchFamily="2" charset="-122"/>
              </a:rPr>
              <a:t> &lt;P,B,C&gt; </a:t>
            </a:r>
            <a:r>
              <a:rPr lang="en-US" altLang="zh-CN" sz="1050" dirty="0">
                <a:solidFill>
                  <a:prstClr val="black"/>
                </a:solidFill>
                <a:latin typeface="STXinwei" panose="02010800040101010101" pitchFamily="2" charset="-122"/>
                <a:ea typeface="STXinwei" panose="02010800040101010101" pitchFamily="2" charset="-122"/>
              </a:rPr>
              <a:t>operand</a:t>
            </a:r>
            <a:r>
              <a:rPr lang="zh-CN" altLang="en-US" sz="1050" dirty="0">
                <a:solidFill>
                  <a:prstClr val="black"/>
                </a:solidFill>
                <a:latin typeface="STXinwei" panose="02010800040101010101" pitchFamily="2" charset="-122"/>
                <a:ea typeface="STXinwei" panose="02010800040101010101" pitchFamily="2" charset="-122"/>
              </a:rPr>
              <a:t>）</a:t>
            </a:r>
            <a:r>
              <a:rPr lang="zh-TW" altLang="en-US" sz="1050" dirty="0">
                <a:solidFill>
                  <a:prstClr val="black"/>
                </a:solidFill>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solidFill>
                  <a:prstClr val="black"/>
                </a:solidFill>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solidFill>
                  <a:prstClr val="black"/>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309450" y="1749810"/>
          <a:ext cx="8630538" cy="1486663"/>
        </p:xfrm>
        <a:graphic>
          <a:graphicData uri="http://schemas.openxmlformats.org/drawingml/2006/table">
            <a:tbl>
              <a:tblPr firstRow="1" bandRow="1">
                <a:tableStyleId>{F2DE63D5-997A-4646-A377-4702673A728D}</a:tableStyleId>
              </a:tblPr>
              <a:tblGrid>
                <a:gridCol w="2876846">
                  <a:extLst>
                    <a:ext uri="{9D8B030D-6E8A-4147-A177-3AD203B41FA5}">
                      <a16:colId xmlns:a16="http://schemas.microsoft.com/office/drawing/2014/main" val="4030602281"/>
                    </a:ext>
                  </a:extLst>
                </a:gridCol>
                <a:gridCol w="2876846">
                  <a:extLst>
                    <a:ext uri="{9D8B030D-6E8A-4147-A177-3AD203B41FA5}">
                      <a16:colId xmlns:a16="http://schemas.microsoft.com/office/drawing/2014/main" val="1179404190"/>
                    </a:ext>
                  </a:extLst>
                </a:gridCol>
                <a:gridCol w="2876846">
                  <a:extLst>
                    <a:ext uri="{9D8B030D-6E8A-4147-A177-3AD203B41FA5}">
                      <a16:colId xmlns:a16="http://schemas.microsoft.com/office/drawing/2014/main" val="3956295123"/>
                    </a:ext>
                  </a:extLst>
                </a:gridCol>
              </a:tblGrid>
              <a:tr h="274213">
                <a:tc>
                  <a:txBody>
                    <a:bodyPr/>
                    <a:lstStyle/>
                    <a:p>
                      <a:pPr algn="ctr"/>
                      <a:r>
                        <a:rPr lang="en-TW" sz="1300" dirty="0">
                          <a:solidFill>
                            <a:schemeClr val="tx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a:t>
                      </a:r>
                      <a:r>
                        <a:rPr lang="zh-CN" altLang="en-US" sz="1200" dirty="0">
                          <a:latin typeface="STXinwei" panose="02010800040101010101" pitchFamily="2" charset="-122"/>
                          <a:ea typeface="STXinwei" panose="02010800040101010101" pitchFamily="2" charset="-122"/>
                        </a:rPr>
                        <a:t>编码</a:t>
                      </a:r>
                      <a:r>
                        <a:rPr lang="en-US" altLang="zh-CN"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a:t>
                      </a:r>
                      <a:r>
                        <a:rPr lang="zh-CN" altLang="en-US" sz="1200" dirty="0">
                          <a:latin typeface="STXinwei" panose="02010800040101010101" pitchFamily="2" charset="-122"/>
                          <a:ea typeface="STXinwei" panose="02010800040101010101" pitchFamily="2" charset="-122"/>
                        </a:rPr>
                        <a:t> 枚举</a:t>
                      </a:r>
                      <a:r>
                        <a:rPr lang="en-US" altLang="zh-CN"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评估</a:t>
                      </a:r>
                      <a:r>
                        <a:rPr lang="en-US" altLang="zh-CN" sz="1200" dirty="0">
                          <a:latin typeface="STXinwei" panose="02010800040101010101" pitchFamily="2" charset="-122"/>
                          <a:ea typeface="STXinwei" panose="02010800040101010101" pitchFamily="2" charset="-122"/>
                        </a:rPr>
                        <a:t>(eval)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361970" y="160461"/>
            <a:ext cx="4801314"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srgbClr val="C00000"/>
                </a:solidFill>
                <a:latin typeface="STXinwei" panose="02010800040101010101" pitchFamily="2" charset="-122"/>
                <a:ea typeface="STXinwei" panose="02010800040101010101" pitchFamily="2" charset="-122"/>
                <a:cs typeface="Arial" charset="0"/>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55591" y="1018737"/>
            <a:ext cx="1985464" cy="1276402"/>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451" y="1345050"/>
            <a:ext cx="5513382" cy="3220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3963261" y="856444"/>
            <a:ext cx="4573688"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基于</a:t>
            </a:r>
            <a:r>
              <a:rPr lang="en-US" sz="1349" kern="1200" dirty="0" err="1">
                <a:solidFill>
                  <a:prstClr val="black"/>
                </a:solidFill>
                <a:latin typeface="STXinwei" panose="02010800040101010101" pitchFamily="2" charset="-122"/>
                <a:ea typeface="STXinwei" panose="02010800040101010101" pitchFamily="2" charset="-122"/>
                <a:cs typeface="+mn-cs"/>
              </a:rPr>
              <a:t>二分图</a:t>
            </a:r>
            <a:r>
              <a:rPr lang="en-US" sz="1349" kern="1200" dirty="0">
                <a:solidFill>
                  <a:prstClr val="black"/>
                </a:solidFill>
                <a:latin typeface="STXinwei" panose="02010800040101010101" pitchFamily="2" charset="-122"/>
                <a:ea typeface="STXinwei" panose="02010800040101010101" pitchFamily="2" charset="-122"/>
                <a:cs typeface="+mn-cs"/>
              </a:rPr>
              <a:t>(Bipartite Graph)</a:t>
            </a:r>
            <a:r>
              <a:rPr lang="en-US" sz="1349" kern="1200" dirty="0" err="1">
                <a:solidFill>
                  <a:prstClr val="black"/>
                </a:solidFill>
                <a:latin typeface="STXinwei" panose="02010800040101010101" pitchFamily="2" charset="-122"/>
                <a:ea typeface="STXinwei" panose="02010800040101010101" pitchFamily="2" charset="-122"/>
                <a:cs typeface="+mn-cs"/>
              </a:rPr>
              <a:t>语法的航天任务空间描述语言</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159169" y="3414239"/>
            <a:ext cx="1173360" cy="99598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200" kern="1200" dirty="0" err="1">
                <a:solidFill>
                  <a:prstClr val="black"/>
                </a:solidFill>
                <a:latin typeface="STXinwei" panose="02010800040101010101" pitchFamily="2" charset="-122"/>
                <a:ea typeface="STXinwei" panose="02010800040101010101" pitchFamily="2" charset="-122"/>
              </a:rPr>
              <a:t>名词片语</a:t>
            </a:r>
            <a:endParaRPr lang="en-TW" sz="1200" kern="1200" dirty="0">
              <a:solidFill>
                <a:prstClr val="black"/>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2408816" y="3353446"/>
            <a:ext cx="1173360" cy="99598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110180" y="2670105"/>
            <a:ext cx="156966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prstClr val="black"/>
                </a:solidFill>
                <a:latin typeface="STXinwei" panose="02010800040101010101" pitchFamily="2" charset="-122"/>
                <a:ea typeface="STXinwei" panose="02010800040101010101" pitchFamily="2" charset="-122"/>
                <a:cs typeface="Arial" charset="0"/>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425784" y="3389862"/>
            <a:ext cx="983032" cy="436099"/>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white"/>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359743" y="3952228"/>
            <a:ext cx="1006363" cy="436099"/>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white"/>
                </a:solidFill>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332528" y="3142485"/>
            <a:ext cx="1139543"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rPr>
              <a:t>P</a:t>
            </a:r>
            <a:r>
              <a:rPr lang="en-TW" sz="1349" kern="1200" dirty="0">
                <a:solidFill>
                  <a:prstClr val="black"/>
                </a:solidFill>
                <a:latin typeface="Calibri" panose="020F0502020204030204"/>
                <a:ea typeface="+mn-ea"/>
                <a:cs typeface="+mn-cs"/>
              </a:rPr>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332528" y="4427580"/>
            <a:ext cx="1200072"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rPr>
              <a:t>P</a:t>
            </a:r>
            <a:r>
              <a:rPr lang="en-TW" sz="1349" kern="1200" dirty="0">
                <a:solidFill>
                  <a:prstClr val="black"/>
                </a:solidFill>
                <a:latin typeface="Calibri" panose="020F0502020204030204"/>
                <a:ea typeface="+mn-ea"/>
                <a:cs typeface="+mn-cs"/>
              </a:rPr>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321976" y="4558628"/>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900" kern="1200" dirty="0">
                <a:solidFill>
                  <a:prstClr val="black"/>
                </a:solidFill>
                <a:latin typeface="Calibri" panose="020F0502020204030204"/>
              </a:rPr>
              <a:t>Token</a:t>
            </a:r>
            <a:endParaRPr lang="en-TW" sz="825" kern="1200" dirty="0">
              <a:solidFill>
                <a:prstClr val="black"/>
              </a:solidFill>
              <a:latin typeface="Calibri" panose="020F0502020204030204"/>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927658" y="4692293"/>
            <a:ext cx="7718780" cy="299954"/>
          </a:xfrm>
          <a:prstGeom prst="rect">
            <a:avLst/>
          </a:prstGeom>
          <a:noFill/>
        </p:spPr>
        <p:txBody>
          <a:bodyPr wrap="none" rtlCol="0">
            <a:spAutoFit/>
          </a:bodyPr>
          <a:lstStyle/>
          <a:p>
            <a:pP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Token</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zh-CN" altLang="en-TW" sz="1349" kern="1200" dirty="0">
                <a:solidFill>
                  <a:prstClr val="black"/>
                </a:solidFill>
                <a:latin typeface="STXinwei" panose="02010800040101010101" pitchFamily="2" charset="-122"/>
                <a:ea typeface="STXinwei" panose="02010800040101010101" pitchFamily="2" charset="-122"/>
                <a:cs typeface="+mn-cs"/>
              </a:rPr>
              <a:t>翻译为</a:t>
            </a:r>
            <a:r>
              <a:rPr lang="en-TW" sz="1349" kern="1200" dirty="0">
                <a:solidFill>
                  <a:prstClr val="black"/>
                </a:solidFill>
                <a:latin typeface="STXinwei" panose="02010800040101010101" pitchFamily="2" charset="-122"/>
                <a:ea typeface="STXinwei" panose="02010800040101010101" pitchFamily="2" charset="-122"/>
                <a:cs typeface="+mn-cs"/>
              </a:rPr>
              <a:t>通证</a:t>
            </a:r>
            <a:r>
              <a:rPr lang="zh-CN" altLang="en-US" sz="1349" kern="1200" dirty="0">
                <a:solidFill>
                  <a:prstClr val="black"/>
                </a:solidFill>
                <a:latin typeface="STXinwei" panose="02010800040101010101" pitchFamily="2" charset="-122"/>
                <a:ea typeface="STXinwei" panose="02010800040101010101" pitchFamily="2" charset="-122"/>
                <a:cs typeface="+mn-cs"/>
              </a:rPr>
              <a:t>，在</a:t>
            </a:r>
            <a:r>
              <a:rPr lang="en-US" altLang="zh-CN" sz="1349" kern="1200" dirty="0">
                <a:solidFill>
                  <a:prstClr val="black"/>
                </a:solidFill>
                <a:latin typeface="STXinwei" panose="02010800040101010101" pitchFamily="2" charset="-122"/>
                <a:ea typeface="STXinwei" panose="02010800040101010101" pitchFamily="2" charset="-122"/>
                <a:cs typeface="+mn-cs"/>
              </a:rPr>
              <a:t>Colored-Petri-Net</a:t>
            </a:r>
            <a:r>
              <a:rPr lang="zh-CN" altLang="en-US" sz="1349" kern="1200" dirty="0">
                <a:solidFill>
                  <a:prstClr val="black"/>
                </a:solidFill>
                <a:latin typeface="STXinwei" panose="02010800040101010101" pitchFamily="2" charset="-122"/>
                <a:ea typeface="STXinwei" panose="02010800040101010101" pitchFamily="2" charset="-122"/>
                <a:cs typeface="+mn-cs"/>
              </a:rPr>
              <a:t>文献中，可包含如标号、颜色或名称等可辨识的信息。</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6" name="Oval 15">
            <a:extLst>
              <a:ext uri="{FF2B5EF4-FFF2-40B4-BE49-F238E27FC236}">
                <a16:creationId xmlns:a16="http://schemas.microsoft.com/office/drawing/2014/main" id="{8AF66979-D93B-8E44-BE66-0AE3D33CCBF3}"/>
              </a:ext>
            </a:extLst>
          </p:cNvPr>
          <p:cNvSpPr/>
          <p:nvPr/>
        </p:nvSpPr>
        <p:spPr>
          <a:xfrm>
            <a:off x="358127" y="3468779"/>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A</a:t>
            </a:r>
          </a:p>
        </p:txBody>
      </p:sp>
      <p:sp>
        <p:nvSpPr>
          <p:cNvPr id="22" name="Oval 21">
            <a:extLst>
              <a:ext uri="{FF2B5EF4-FFF2-40B4-BE49-F238E27FC236}">
                <a16:creationId xmlns:a16="http://schemas.microsoft.com/office/drawing/2014/main" id="{ADCE344A-9450-844E-A9CE-429AE66D915B}"/>
              </a:ext>
            </a:extLst>
          </p:cNvPr>
          <p:cNvSpPr/>
          <p:nvPr/>
        </p:nvSpPr>
        <p:spPr>
          <a:xfrm>
            <a:off x="664319" y="3468779"/>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B</a:t>
            </a:r>
          </a:p>
        </p:txBody>
      </p:sp>
      <p:sp>
        <p:nvSpPr>
          <p:cNvPr id="23" name="Oval 22">
            <a:extLst>
              <a:ext uri="{FF2B5EF4-FFF2-40B4-BE49-F238E27FC236}">
                <a16:creationId xmlns:a16="http://schemas.microsoft.com/office/drawing/2014/main" id="{57117702-6E0B-174F-B825-870721FC9D0A}"/>
              </a:ext>
            </a:extLst>
          </p:cNvPr>
          <p:cNvSpPr/>
          <p:nvPr/>
        </p:nvSpPr>
        <p:spPr>
          <a:xfrm>
            <a:off x="988798" y="3468778"/>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C</a:t>
            </a:r>
          </a:p>
        </p:txBody>
      </p:sp>
      <p:sp>
        <p:nvSpPr>
          <p:cNvPr id="24" name="Oval 23">
            <a:extLst>
              <a:ext uri="{FF2B5EF4-FFF2-40B4-BE49-F238E27FC236}">
                <a16:creationId xmlns:a16="http://schemas.microsoft.com/office/drawing/2014/main" id="{85D1DBA2-884E-3B4E-BD32-EC106A5CA616}"/>
              </a:ext>
            </a:extLst>
          </p:cNvPr>
          <p:cNvSpPr/>
          <p:nvPr/>
        </p:nvSpPr>
        <p:spPr>
          <a:xfrm>
            <a:off x="4225549" y="1710452"/>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A</a:t>
            </a:r>
          </a:p>
        </p:txBody>
      </p:sp>
      <p:sp>
        <p:nvSpPr>
          <p:cNvPr id="25" name="Oval 24">
            <a:extLst>
              <a:ext uri="{FF2B5EF4-FFF2-40B4-BE49-F238E27FC236}">
                <a16:creationId xmlns:a16="http://schemas.microsoft.com/office/drawing/2014/main" id="{35016AF1-9953-D247-8921-09F5920F4743}"/>
              </a:ext>
            </a:extLst>
          </p:cNvPr>
          <p:cNvSpPr/>
          <p:nvPr/>
        </p:nvSpPr>
        <p:spPr>
          <a:xfrm>
            <a:off x="4225549" y="2906440"/>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B</a:t>
            </a:r>
          </a:p>
        </p:txBody>
      </p:sp>
      <p:sp>
        <p:nvSpPr>
          <p:cNvPr id="26" name="Oval 25">
            <a:extLst>
              <a:ext uri="{FF2B5EF4-FFF2-40B4-BE49-F238E27FC236}">
                <a16:creationId xmlns:a16="http://schemas.microsoft.com/office/drawing/2014/main" id="{9C13CDBD-2E6D-3F48-B0DA-FBF31007DF7E}"/>
              </a:ext>
            </a:extLst>
          </p:cNvPr>
          <p:cNvSpPr/>
          <p:nvPr/>
        </p:nvSpPr>
        <p:spPr>
          <a:xfrm>
            <a:off x="7434757" y="2295139"/>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D</a:t>
            </a:r>
          </a:p>
        </p:txBody>
      </p:sp>
      <p:sp>
        <p:nvSpPr>
          <p:cNvPr id="27" name="Oval 26">
            <a:extLst>
              <a:ext uri="{FF2B5EF4-FFF2-40B4-BE49-F238E27FC236}">
                <a16:creationId xmlns:a16="http://schemas.microsoft.com/office/drawing/2014/main" id="{76BA4C9C-1F5B-0247-B2E4-D803949DE8B0}"/>
              </a:ext>
            </a:extLst>
          </p:cNvPr>
          <p:cNvSpPr/>
          <p:nvPr/>
        </p:nvSpPr>
        <p:spPr>
          <a:xfrm>
            <a:off x="7735976" y="2295139"/>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E</a:t>
            </a:r>
          </a:p>
        </p:txBody>
      </p:sp>
      <p:sp>
        <p:nvSpPr>
          <p:cNvPr id="28" name="Oval 27">
            <a:extLst>
              <a:ext uri="{FF2B5EF4-FFF2-40B4-BE49-F238E27FC236}">
                <a16:creationId xmlns:a16="http://schemas.microsoft.com/office/drawing/2014/main" id="{12AD6F13-647E-9943-98C8-6E8D2B5C2DA1}"/>
              </a:ext>
            </a:extLst>
          </p:cNvPr>
          <p:cNvSpPr/>
          <p:nvPr/>
        </p:nvSpPr>
        <p:spPr>
          <a:xfrm>
            <a:off x="7736343" y="3468778"/>
            <a:ext cx="233704" cy="2195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675" kern="1200" dirty="0">
                <a:solidFill>
                  <a:prstClr val="black"/>
                </a:solidFill>
                <a:latin typeface="Calibri" panose="020F0502020204030204"/>
              </a:rPr>
              <a:t>C</a:t>
            </a:r>
          </a:p>
        </p:txBody>
      </p:sp>
    </p:spTree>
    <p:extLst>
      <p:ext uri="{BB962C8B-B14F-4D97-AF65-F5344CB8AC3E}">
        <p14:creationId xmlns:p14="http://schemas.microsoft.com/office/powerpoint/2010/main" val="3607181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defTabSz="685584" hangingPunct="1"/>
            <a:fld id="{00000000-1234-1234-1234-123412341234}" type="slidenum">
              <a:rPr lang="en" kern="1200">
                <a:solidFill>
                  <a:prstClr val="black">
                    <a:tint val="75000"/>
                  </a:prstClr>
                </a:solidFill>
                <a:latin typeface="Calibri" panose="020F0502020204030204"/>
                <a:ea typeface="+mn-ea"/>
                <a:cs typeface="+mn-cs"/>
              </a:rPr>
              <a:pPr defTabSz="685584" hangingPunct="1"/>
              <a:t>24</a:t>
            </a:fld>
            <a:endParaRPr lang="en" kern="1200" dirty="0">
              <a:solidFill>
                <a:prstClr val="black">
                  <a:tint val="75000"/>
                </a:prstClr>
              </a:solidFill>
              <a:latin typeface="Calibri" panose="020F0502020204030204"/>
              <a:ea typeface="+mn-ea"/>
              <a:cs typeface="+mn-cs"/>
            </a:endParaRPr>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728632" cy="507575"/>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每一个”Token”(通证)</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zh-CN" altLang="en-TW" sz="1349" kern="1200" dirty="0">
                <a:solidFill>
                  <a:prstClr val="black"/>
                </a:solidFill>
                <a:latin typeface="STXinwei" panose="02010800040101010101" pitchFamily="2" charset="-122"/>
                <a:ea typeface="STXinwei" panose="02010800040101010101" pitchFamily="2" charset="-122"/>
                <a:cs typeface="+mn-cs"/>
              </a:rPr>
              <a:t>都是</a:t>
            </a:r>
            <a:r>
              <a:rPr lang="zh-CN" altLang="en-US" sz="1349" kern="1200" dirty="0">
                <a:solidFill>
                  <a:prstClr val="black"/>
                </a:solidFill>
                <a:latin typeface="STXinwei" panose="02010800040101010101" pitchFamily="2" charset="-122"/>
                <a:ea typeface="STXinwei" panose="02010800040101010101" pitchFamily="2" charset="-122"/>
                <a:cs typeface="+mn-cs"/>
              </a:rPr>
              <a:t>包含</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en-US" altLang="zh-CN" sz="1349" kern="1200" dirty="0">
                <a:solidFill>
                  <a:prstClr val="black"/>
                </a:solidFill>
                <a:latin typeface="STXinwei" panose="02010800040101010101" pitchFamily="2" charset="-122"/>
                <a:ea typeface="STXinwei" panose="02010800040101010101" pitchFamily="2" charset="-122"/>
                <a:cs typeface="+mn-cs"/>
              </a:rPr>
              <a:t>《P, B, C》</a:t>
            </a:r>
            <a:r>
              <a:rPr lang="zh-CN" altLang="en-US" sz="1349" kern="1200" dirty="0">
                <a:solidFill>
                  <a:prstClr val="black"/>
                </a:solidFill>
                <a:latin typeface="STXinwei" panose="02010800040101010101" pitchFamily="2" charset="-122"/>
                <a:ea typeface="STXinwei" panose="02010800040101010101" pitchFamily="2" charset="-122"/>
                <a:cs typeface="+mn-cs"/>
              </a:rPr>
              <a:t>三类信息的数据结构</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9"/>
            <a:ext cx="3068710" cy="922817"/>
          </a:xfrm>
          <a:prstGeom prst="rect">
            <a:avLst/>
          </a:prstGeom>
          <a:noFill/>
        </p:spPr>
        <p:txBody>
          <a:bodyPr wrap="square" rtlCol="0">
            <a:spAutoFit/>
          </a:bodyPr>
          <a:lstStyle/>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系统方案</a:t>
            </a:r>
            <a:r>
              <a:rPr lang="en-TW" sz="1349" kern="1200" dirty="0">
                <a:solidFill>
                  <a:prstClr val="black"/>
                </a:solidFill>
                <a:latin typeface="STXinwei" panose="02010800040101010101" pitchFamily="2" charset="-122"/>
                <a:ea typeface="STXinwei" panose="02010800040101010101" pitchFamily="2" charset="-122"/>
                <a:cs typeface="+mn-cs"/>
              </a:rPr>
              <a:t>的生成可根据</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“假设”与“断言”的条件</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让令牌根据范畴论与</a:t>
            </a:r>
            <a:r>
              <a:rPr lang="en-TW" sz="1349" kern="1200" dirty="0">
                <a:solidFill>
                  <a:prstClr val="black"/>
                </a:solidFill>
                <a:latin typeface="STXinwei" panose="02010800040101010101" pitchFamily="2" charset="-122"/>
                <a:ea typeface="STXinwei" panose="02010800040101010101" pitchFamily="2" charset="-122"/>
                <a:cs typeface="+mn-cs"/>
              </a:rPr>
              <a:t>计数组合学</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的规则</a:t>
            </a:r>
            <a:r>
              <a:rPr lang="zh-CN" altLang="en-US" sz="1349" kern="1200" dirty="0">
                <a:solidFill>
                  <a:prstClr val="black"/>
                </a:solidFill>
                <a:latin typeface="STXinwei" panose="02010800040101010101" pitchFamily="2" charset="-122"/>
                <a:ea typeface="STXinwei" panose="02010800040101010101" pitchFamily="2" charset="-122"/>
                <a:cs typeface="+mn-cs"/>
              </a:rPr>
              <a:t>，估算方案类型的总量</a:t>
            </a:r>
            <a:endParaRPr lang="en-TW" sz="1349" kern="1200" dirty="0">
              <a:solidFill>
                <a:prstClr val="black"/>
              </a:solidFill>
              <a:latin typeface="Calibri" panose="020F0502020204030204"/>
              <a:ea typeface="+mn-ea"/>
              <a:cs typeface="+mn-cs"/>
            </a:endParaRPr>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569660"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4"/>
              </a:rPr>
              <a:t>箭头向外表示乘法</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569660"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5"/>
              </a:rPr>
              <a:t>箭头向内表示加法</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D0057F-E105-5F4F-88E9-493FF1F0312A}"/>
              </a:ext>
            </a:extLst>
          </p:cNvPr>
          <p:cNvSpPr/>
          <p:nvPr/>
        </p:nvSpPr>
        <p:spPr>
          <a:xfrm>
            <a:off x="7161782" y="2208303"/>
            <a:ext cx="1156014" cy="4828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6886186" y="1105613"/>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8066861" y="1097392"/>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7477211" y="1097393"/>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7148765" y="1588455"/>
            <a:ext cx="268634" cy="628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7739789" y="1580235"/>
            <a:ext cx="0" cy="6280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8041049" y="1580234"/>
            <a:ext cx="288390" cy="6478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6880165" y="1666802"/>
            <a:ext cx="339258" cy="280792"/>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t1</a:t>
            </a:r>
          </a:p>
        </p:txBody>
      </p:sp>
      <p:sp>
        <p:nvSpPr>
          <p:cNvPr id="26" name="Oval 25">
            <a:extLst>
              <a:ext uri="{FF2B5EF4-FFF2-40B4-BE49-F238E27FC236}">
                <a16:creationId xmlns:a16="http://schemas.microsoft.com/office/drawing/2014/main" id="{557574B8-DB40-DF4C-AFFA-2218AD97429B}"/>
              </a:ext>
            </a:extLst>
          </p:cNvPr>
          <p:cNvSpPr/>
          <p:nvPr/>
        </p:nvSpPr>
        <p:spPr>
          <a:xfrm>
            <a:off x="7389966" y="1666802"/>
            <a:ext cx="339258" cy="280792"/>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t2</a:t>
            </a:r>
          </a:p>
        </p:txBody>
      </p:sp>
      <p:sp>
        <p:nvSpPr>
          <p:cNvPr id="27" name="Oval 26">
            <a:extLst>
              <a:ext uri="{FF2B5EF4-FFF2-40B4-BE49-F238E27FC236}">
                <a16:creationId xmlns:a16="http://schemas.microsoft.com/office/drawing/2014/main" id="{6E65DAEA-DB24-3247-B69D-89EA91F19845}"/>
              </a:ext>
            </a:extLst>
          </p:cNvPr>
          <p:cNvSpPr/>
          <p:nvPr/>
        </p:nvSpPr>
        <p:spPr>
          <a:xfrm>
            <a:off x="8248169" y="1668092"/>
            <a:ext cx="343849" cy="27179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5086251" y="1147622"/>
            <a:ext cx="1156014" cy="48284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4819357" y="2208303"/>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6000032" y="2200082"/>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5410382" y="2200083"/>
            <a:ext cx="525156" cy="48284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5081935" y="1630464"/>
            <a:ext cx="275346" cy="5778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5664258" y="1630464"/>
            <a:ext cx="8702" cy="5976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6000031" y="1648782"/>
            <a:ext cx="262579" cy="5513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4807404" y="1807197"/>
            <a:ext cx="339258" cy="280792"/>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t1</a:t>
            </a:r>
          </a:p>
        </p:txBody>
      </p:sp>
      <p:sp>
        <p:nvSpPr>
          <p:cNvPr id="36" name="Oval 35">
            <a:extLst>
              <a:ext uri="{FF2B5EF4-FFF2-40B4-BE49-F238E27FC236}">
                <a16:creationId xmlns:a16="http://schemas.microsoft.com/office/drawing/2014/main" id="{7EBE1C0C-24B2-BB4A-B4B9-33A4CAF997EC}"/>
              </a:ext>
            </a:extLst>
          </p:cNvPr>
          <p:cNvSpPr/>
          <p:nvPr/>
        </p:nvSpPr>
        <p:spPr>
          <a:xfrm>
            <a:off x="5317508" y="1812843"/>
            <a:ext cx="339258" cy="280792"/>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t2</a:t>
            </a:r>
          </a:p>
        </p:txBody>
      </p:sp>
      <p:sp>
        <p:nvSpPr>
          <p:cNvPr id="37" name="Oval 36">
            <a:extLst>
              <a:ext uri="{FF2B5EF4-FFF2-40B4-BE49-F238E27FC236}">
                <a16:creationId xmlns:a16="http://schemas.microsoft.com/office/drawing/2014/main" id="{4E3D7984-39E3-1C4B-8122-77F2ABFD48CF}"/>
              </a:ext>
            </a:extLst>
          </p:cNvPr>
          <p:cNvSpPr/>
          <p:nvPr/>
        </p:nvSpPr>
        <p:spPr>
          <a:xfrm>
            <a:off x="6155178" y="1814871"/>
            <a:ext cx="343849" cy="27179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825" kern="1200" dirty="0">
                <a:solidFill>
                  <a:prstClr val="black"/>
                </a:solidFill>
                <a:latin typeface="Calibri" panose="020F0502020204030204"/>
              </a:rPr>
              <a:t>t3</a:t>
            </a:r>
          </a:p>
        </p:txBody>
      </p:sp>
      <p:sp>
        <p:nvSpPr>
          <p:cNvPr id="53" name="Oval 52">
            <a:extLst>
              <a:ext uri="{FF2B5EF4-FFF2-40B4-BE49-F238E27FC236}">
                <a16:creationId xmlns:a16="http://schemas.microsoft.com/office/drawing/2014/main" id="{49269617-6CAA-6449-B489-B0A62C5D1FA3}"/>
              </a:ext>
            </a:extLst>
          </p:cNvPr>
          <p:cNvSpPr/>
          <p:nvPr/>
        </p:nvSpPr>
        <p:spPr>
          <a:xfrm>
            <a:off x="3842590" y="1208510"/>
            <a:ext cx="1237606" cy="27179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825" kern="1200" dirty="0">
                <a:solidFill>
                  <a:prstClr val="black"/>
                </a:solidFill>
                <a:latin typeface="Calibri" panose="020F0502020204030204"/>
              </a:rPr>
              <a:t>T</a:t>
            </a:r>
            <a:r>
              <a:rPr lang="en-TW" sz="825" kern="1200" dirty="0">
                <a:solidFill>
                  <a:prstClr val="black"/>
                </a:solidFill>
                <a:latin typeface="Calibri" panose="020F0502020204030204"/>
              </a:rPr>
              <a:t>riggering token</a:t>
            </a:r>
          </a:p>
        </p:txBody>
      </p:sp>
    </p:spTree>
    <p:extLst>
      <p:ext uri="{BB962C8B-B14F-4D97-AF65-F5344CB8AC3E}">
        <p14:creationId xmlns:p14="http://schemas.microsoft.com/office/powerpoint/2010/main" val="301765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rotWithShape="1">
          <a:blip r:embed="rId2"/>
          <a:srcRect l="39110" r="16861" b="69794"/>
          <a:stretch/>
        </p:blipFill>
        <p:spPr>
          <a:xfrm>
            <a:off x="3238127" y="1837242"/>
            <a:ext cx="2667747" cy="899896"/>
          </a:xfrm>
          <a:prstGeom prst="rect">
            <a:avLst/>
          </a:prstGeom>
        </p:spPr>
      </p:pic>
      <p:sp>
        <p:nvSpPr>
          <p:cNvPr id="9" name="矩形 1"/>
          <p:cNvSpPr>
            <a:spLocks noChangeArrowheads="1"/>
          </p:cNvSpPr>
          <p:nvPr/>
        </p:nvSpPr>
        <p:spPr bwMode="auto">
          <a:xfrm>
            <a:off x="1900319" y="160461"/>
            <a:ext cx="5724644"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zh-CN" altLang="en-US" sz="1799" kern="1200" dirty="0">
                <a:solidFill>
                  <a:srgbClr val="C00000"/>
                </a:solidFill>
                <a:latin typeface="STXinwei" panose="02010800040101010101" pitchFamily="2" charset="-122"/>
                <a:ea typeface="STXinwei" panose="02010800040101010101" pitchFamily="2" charset="-122"/>
                <a:cs typeface="Arial" charset="0"/>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1331369" y="1029644"/>
            <a:ext cx="6481262" cy="830740"/>
          </a:xfrm>
          <a:prstGeom prst="rect">
            <a:avLst/>
          </a:prstGeom>
          <a:noFill/>
        </p:spPr>
        <p:txBody>
          <a:bodyPr wrap="none" rtlCol="0">
            <a:spAutoFit/>
          </a:bodyPr>
          <a:lstStyle/>
          <a:p>
            <a:pPr algn="ctr" defTabSz="685584" hangingPunct="1"/>
            <a:r>
              <a:rPr lang="en-US" sz="2399" kern="1200" dirty="0" err="1">
                <a:solidFill>
                  <a:prstClr val="black"/>
                </a:solidFill>
                <a:latin typeface="STXinwei" panose="02010800040101010101" pitchFamily="2" charset="-122"/>
                <a:ea typeface="STXinwei" panose="02010800040101010101" pitchFamily="2" charset="-122"/>
                <a:cs typeface="+mn-cs"/>
              </a:rPr>
              <a:t>火箭总载重量</a:t>
            </a:r>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en-US" altLang="zh-CN" sz="2399" kern="1200" dirty="0" err="1">
                <a:solidFill>
                  <a:prstClr val="black"/>
                </a:solidFill>
                <a:latin typeface="STXinwei" panose="02010800040101010101" pitchFamily="2" charset="-122"/>
                <a:ea typeface="STXinwei" panose="02010800040101010101" pitchFamily="2" charset="-122"/>
                <a:cs typeface="+mn-cs"/>
              </a:rPr>
              <a:t>M</a:t>
            </a:r>
            <a:r>
              <a:rPr lang="en-US" altLang="zh-CN" sz="2399" kern="1200" baseline="-25000" dirty="0" err="1">
                <a:solidFill>
                  <a:prstClr val="black"/>
                </a:solidFill>
                <a:latin typeface="STXinwei" panose="02010800040101010101" pitchFamily="2" charset="-122"/>
                <a:ea typeface="STXinwei" panose="02010800040101010101" pitchFamily="2" charset="-122"/>
                <a:cs typeface="+mn-cs"/>
              </a:rPr>
              <a:t>total</a:t>
            </a:r>
            <a:r>
              <a:rPr lang="zh-CN" altLang="en-US" sz="2399" kern="1200" baseline="-25000" dirty="0">
                <a:solidFill>
                  <a:prstClr val="black"/>
                </a:solidFill>
                <a:latin typeface="STXinwei" panose="02010800040101010101" pitchFamily="2" charset="-122"/>
                <a:ea typeface="STXinwei" panose="02010800040101010101" pitchFamily="2" charset="-122"/>
                <a:cs typeface="+mn-cs"/>
              </a:rPr>
              <a:t> </a:t>
            </a:r>
            <a:r>
              <a:rPr lang="zh-CN" altLang="en-US" sz="2399" kern="1200" dirty="0">
                <a:solidFill>
                  <a:prstClr val="black"/>
                </a:solidFill>
                <a:latin typeface="STXinwei" panose="02010800040101010101" pitchFamily="2" charset="-122"/>
                <a:ea typeface="STXinwei" panose="02010800040101010101" pitchFamily="2" charset="-122"/>
                <a:cs typeface="+mn-cs"/>
              </a:rPr>
              <a:t>之数值运算须通过如下的</a:t>
            </a:r>
            <a:endParaRPr lang="en-US" altLang="zh-CN" sz="239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US" altLang="zh-CN" sz="2399" kern="1200" dirty="0">
                <a:solidFill>
                  <a:prstClr val="black"/>
                </a:solidFill>
                <a:latin typeface="STXinwei" panose="02010800040101010101" pitchFamily="2" charset="-122"/>
                <a:ea typeface="STXinwei" panose="02010800040101010101" pitchFamily="2" charset="-122"/>
                <a:cs typeface="+mn-cs"/>
              </a:rPr>
              <a:t>Rocket</a:t>
            </a:r>
            <a:r>
              <a:rPr lang="zh-CN" altLang="en-US" sz="2399" kern="1200" dirty="0">
                <a:solidFill>
                  <a:prstClr val="black"/>
                </a:solidFill>
                <a:latin typeface="STXinwei" panose="02010800040101010101" pitchFamily="2" charset="-122"/>
                <a:ea typeface="STXinwei" panose="02010800040101010101" pitchFamily="2" charset="-122"/>
                <a:cs typeface="+mn-cs"/>
              </a:rPr>
              <a:t> </a:t>
            </a:r>
            <a:r>
              <a:rPr lang="en-US" altLang="zh-CN" sz="2399" kern="1200" dirty="0">
                <a:solidFill>
                  <a:prstClr val="black"/>
                </a:solidFill>
                <a:latin typeface="STXinwei" panose="02010800040101010101" pitchFamily="2" charset="-122"/>
                <a:ea typeface="STXinwei" panose="02010800040101010101" pitchFamily="2" charset="-122"/>
                <a:cs typeface="+mn-cs"/>
              </a:rPr>
              <a:t>Equation(</a:t>
            </a:r>
            <a:r>
              <a:rPr lang="zh-CN" altLang="en-US" sz="2399" kern="1200" dirty="0">
                <a:solidFill>
                  <a:prstClr val="black"/>
                </a:solidFill>
                <a:latin typeface="STXinwei" panose="02010800040101010101" pitchFamily="2" charset="-122"/>
                <a:ea typeface="STXinwei" panose="02010800040101010101" pitchFamily="2" charset="-122"/>
                <a:cs typeface="+mn-cs"/>
              </a:rPr>
              <a:t>火箭方程式</a:t>
            </a:r>
            <a:r>
              <a:rPr lang="en-US" altLang="zh-CN" sz="2399" kern="1200" dirty="0">
                <a:solidFill>
                  <a:prstClr val="black"/>
                </a:solidFill>
                <a:latin typeface="STXinwei" panose="02010800040101010101" pitchFamily="2" charset="-122"/>
                <a:ea typeface="STXinwei" panose="02010800040101010101" pitchFamily="2" charset="-122"/>
                <a:cs typeface="+mn-cs"/>
              </a:rPr>
              <a:t>):</a:t>
            </a:r>
          </a:p>
        </p:txBody>
      </p:sp>
      <p:pic>
        <p:nvPicPr>
          <p:cNvPr id="5" name="Picture 4">
            <a:extLst>
              <a:ext uri="{FF2B5EF4-FFF2-40B4-BE49-F238E27FC236}">
                <a16:creationId xmlns:a16="http://schemas.microsoft.com/office/drawing/2014/main" id="{C5DB6205-A386-8440-BA89-C1D0CD8C8B1B}"/>
              </a:ext>
            </a:extLst>
          </p:cNvPr>
          <p:cNvPicPr>
            <a:picLocks noChangeAspect="1"/>
          </p:cNvPicPr>
          <p:nvPr/>
        </p:nvPicPr>
        <p:blipFill rotWithShape="1">
          <a:blip r:embed="rId2"/>
          <a:srcRect t="35327"/>
          <a:stretch/>
        </p:blipFill>
        <p:spPr>
          <a:xfrm>
            <a:off x="1542448" y="2800618"/>
            <a:ext cx="6059105" cy="1926748"/>
          </a:xfrm>
          <a:prstGeom prst="rect">
            <a:avLst/>
          </a:prstGeom>
        </p:spPr>
      </p:pic>
    </p:spTree>
    <p:extLst>
      <p:ext uri="{BB962C8B-B14F-4D97-AF65-F5344CB8AC3E}">
        <p14:creationId xmlns:p14="http://schemas.microsoft.com/office/powerpoint/2010/main" val="3772097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“Named” Property Domain Specification</a:t>
            </a:r>
            <a:r>
              <a:rPr lang="zh-CN" altLang="en-US" sz="1799" dirty="0">
                <a:latin typeface="STXinwei" panose="02010800040101010101" pitchFamily="2" charset="-122"/>
                <a:ea typeface="STXinwei" panose="02010800040101010101" pitchFamily="2" charset="-122"/>
              </a:rPr>
              <a:t>： 键值域的代数化运算规则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415804" y="4341932"/>
            <a:ext cx="8019343" cy="646074"/>
          </a:xfrm>
          <a:prstGeom prst="rect">
            <a:avLst/>
          </a:prstGeom>
        </p:spPr>
        <p:txBody>
          <a:bodyPr wrap="square">
            <a:spAutoFit/>
          </a:bodyPr>
          <a:lstStyle/>
          <a:p>
            <a:pPr algn="ctr" defTabSz="685584" hangingPunct="1"/>
            <a:r>
              <a:rPr lang="en-TW" sz="1799" kern="1200" dirty="0">
                <a:solidFill>
                  <a:prstClr val="black"/>
                </a:solidFill>
                <a:latin typeface="STXinwei" panose="02010800040101010101" pitchFamily="2" charset="-122"/>
                <a:ea typeface="STXinwei" panose="02010800040101010101" pitchFamily="2" charset="-122"/>
                <a:cs typeface="+mn-cs"/>
              </a:rPr>
              <a:t>根据Lambda Calculus的代数赋值等特性</a:t>
            </a:r>
            <a:r>
              <a:rPr lang="zh-CN" altLang="en-US" sz="1799" kern="1200" dirty="0">
                <a:solidFill>
                  <a:prstClr val="black"/>
                </a:solidFill>
                <a:latin typeface="STXinwei" panose="02010800040101010101" pitchFamily="2" charset="-122"/>
                <a:ea typeface="STXinwei" panose="02010800040101010101" pitchFamily="2" charset="-122"/>
                <a:cs typeface="+mn-cs"/>
              </a:rPr>
              <a:t>，</a:t>
            </a:r>
            <a:r>
              <a:rPr lang="en-TW" sz="1799" kern="1200" dirty="0">
                <a:solidFill>
                  <a:prstClr val="black"/>
                </a:solidFill>
                <a:latin typeface="STXinwei" panose="02010800040101010101" pitchFamily="2" charset="-122"/>
                <a:ea typeface="STXinwei" panose="02010800040101010101" pitchFamily="2" charset="-122"/>
                <a:cs typeface="+mn-cs"/>
              </a:rPr>
              <a:t>所有函数调用</a:t>
            </a:r>
            <a:r>
              <a:rPr lang="zh-CN" altLang="en-US" sz="1799" kern="1200" dirty="0">
                <a:solidFill>
                  <a:prstClr val="black"/>
                </a:solidFill>
                <a:latin typeface="STXinwei" panose="02010800040101010101" pitchFamily="2" charset="-122"/>
                <a:ea typeface="STXinwei" panose="02010800040101010101" pitchFamily="2" charset="-122"/>
                <a:cs typeface="+mn-cs"/>
              </a:rPr>
              <a:t>、方程式简化、算术式的赋值运算，均可用以上的</a:t>
            </a:r>
            <a:r>
              <a:rPr lang="en-US" altLang="zh-CN" sz="1799" kern="1200" dirty="0">
                <a:solidFill>
                  <a:prstClr val="black"/>
                </a:solidFill>
                <a:latin typeface="STXinwei" panose="02010800040101010101" pitchFamily="2" charset="-122"/>
                <a:ea typeface="STXinwei" panose="02010800040101010101" pitchFamily="2" charset="-122"/>
                <a:cs typeface="+mn-cs"/>
              </a:rPr>
              <a:t>Rewrite Rules </a:t>
            </a:r>
            <a:r>
              <a:rPr lang="zh-CN" altLang="en-US" sz="1799" kern="1200" dirty="0">
                <a:solidFill>
                  <a:prstClr val="black"/>
                </a:solidFill>
                <a:latin typeface="STXinwei" panose="02010800040101010101" pitchFamily="2" charset="-122"/>
                <a:ea typeface="STXinwei" panose="02010800040101010101" pitchFamily="2" charset="-122"/>
                <a:cs typeface="+mn-cs"/>
              </a:rPr>
              <a:t>完成</a:t>
            </a:r>
            <a:endParaRPr lang="en-TW" sz="1799" kern="1200" dirty="0">
              <a:solidFill>
                <a:prstClr val="black"/>
              </a:solidFill>
              <a:latin typeface="STXinwei" panose="02010800040101010101" pitchFamily="2" charset="-122"/>
              <a:ea typeface="STXinwei" panose="02010800040101010101" pitchFamily="2" charset="-122"/>
              <a:cs typeface="+mn-cs"/>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en-US" altLang="zh-TW" sz="1050" dirty="0">
                <a:solidFill>
                  <a:prstClr val="black"/>
                </a:solidFill>
                <a:latin typeface="STXinwei" panose="02010800040101010101" pitchFamily="2" charset="-122"/>
                <a:ea typeface="STXinwei" panose="02010800040101010101" pitchFamily="2" charset="-122"/>
              </a:rPr>
              <a:t>Property Domain</a:t>
            </a:r>
            <a:r>
              <a:rPr lang="zh-TW" altLang="en-US" sz="1050" dirty="0">
                <a:solidFill>
                  <a:prstClr val="black"/>
                </a:solidFill>
                <a:latin typeface="STXinwei" panose="02010800040101010101" pitchFamily="2" charset="-122"/>
                <a:ea typeface="STXinwei" panose="02010800040101010101" pitchFamily="2" charset="-122"/>
              </a:rPr>
              <a:t>： 令 </a:t>
            </a:r>
            <a:r>
              <a:rPr lang="en-US" altLang="zh-TW" sz="1050" dirty="0">
                <a:solidFill>
                  <a:prstClr val="black"/>
                </a:solidFill>
                <a:latin typeface="STXinwei" panose="02010800040101010101" pitchFamily="2" charset="-122"/>
                <a:ea typeface="STXinwei" panose="02010800040101010101" pitchFamily="2" charset="-122"/>
              </a:rPr>
              <a:t>P</a:t>
            </a:r>
            <a:r>
              <a:rPr lang="zh-TW" altLang="en-US" sz="1050" dirty="0">
                <a:solidFill>
                  <a:prstClr val="black"/>
                </a:solidFill>
                <a:latin typeface="STXinwei" panose="02010800040101010101" pitchFamily="2" charset="-122"/>
                <a:ea typeface="STXinwei" panose="02010800040101010101" pitchFamily="2" charset="-122"/>
              </a:rPr>
              <a:t>为满足</a:t>
            </a:r>
            <a:r>
              <a:rPr lang="en-US" altLang="zh-TW" sz="1050" dirty="0">
                <a:solidFill>
                  <a:prstClr val="black"/>
                </a:solidFill>
                <a:latin typeface="STXinwei" panose="02010800040101010101" pitchFamily="2" charset="-122"/>
                <a:ea typeface="STXinwei" panose="02010800040101010101" pitchFamily="2" charset="-122"/>
              </a:rPr>
              <a:t>Backus-Naur Form </a:t>
            </a:r>
            <a:r>
              <a:rPr lang="zh-TW" altLang="en-US" sz="1050" dirty="0">
                <a:solidFill>
                  <a:prstClr val="black"/>
                </a:solidFill>
                <a:latin typeface="STXinwei" panose="02010800040101010101" pitchFamily="2" charset="-122"/>
                <a:ea typeface="STXinwei" panose="02010800040101010101" pitchFamily="2" charset="-122"/>
              </a:rPr>
              <a:t>的键值对（</a:t>
            </a:r>
            <a:r>
              <a:rPr lang="en-US" altLang="zh-TW" sz="1050" dirty="0">
                <a:solidFill>
                  <a:prstClr val="black"/>
                </a:solidFill>
                <a:latin typeface="STXinwei" panose="02010800040101010101" pitchFamily="2" charset="-122"/>
                <a:ea typeface="STXinwei" panose="02010800040101010101" pitchFamily="2" charset="-122"/>
              </a:rPr>
              <a:t>Key-Value Pairs)</a:t>
            </a: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命名空间：</a:t>
            </a:r>
            <a:r>
              <a:rPr lang="en-US" altLang="zh-TW" sz="1050" dirty="0">
                <a:solidFill>
                  <a:prstClr val="black"/>
                </a:solidFill>
                <a:latin typeface="STXinwei" panose="02010800040101010101" pitchFamily="2" charset="-122"/>
                <a:ea typeface="STXinwei" panose="02010800040101010101" pitchFamily="2" charset="-122"/>
              </a:rPr>
              <a:t>PROP, EXPR, VAR, … </a:t>
            </a:r>
            <a:r>
              <a:rPr lang="zh-TW" altLang="en-US" sz="1050" dirty="0">
                <a:solidFill>
                  <a:prstClr val="black"/>
                </a:solidFill>
                <a:latin typeface="STXinwei" panose="02010800040101010101" pitchFamily="2" charset="-122"/>
                <a:ea typeface="STXinwei" panose="02010800040101010101" pitchFamily="2" charset="-122"/>
              </a:rPr>
              <a:t>为保留字</a:t>
            </a:r>
            <a:endParaRPr lang="en-US" altLang="zh-TW" sz="1050" dirty="0">
              <a:solidFill>
                <a:prstClr val="black"/>
              </a:solidFill>
              <a:latin typeface="STXinwei" panose="02010800040101010101" pitchFamily="2" charset="-122"/>
              <a:ea typeface="STXinwei" panose="02010800040101010101" pitchFamily="2" charset="-122"/>
            </a:endParaRP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运算规则：</a:t>
            </a:r>
            <a:r>
              <a:rPr lang="en-US" altLang="zh-TW" sz="1050" dirty="0">
                <a:solidFill>
                  <a:prstClr val="black"/>
                </a:solidFill>
                <a:latin typeface="STXinwei" panose="02010800040101010101" pitchFamily="2" charset="-122"/>
                <a:ea typeface="STXinwei" panose="02010800040101010101" pitchFamily="2" charset="-122"/>
              </a:rPr>
              <a:t>merge, substitute, delete, </a:t>
            </a:r>
            <a:r>
              <a:rPr lang="en-US" altLang="zh-TW" sz="1050" dirty="0" err="1">
                <a:solidFill>
                  <a:prstClr val="black"/>
                </a:solidFill>
                <a:latin typeface="STXinwei" panose="02010800040101010101" pitchFamily="2" charset="-122"/>
                <a:ea typeface="STXinwei" panose="02010800040101010101" pitchFamily="2" charset="-122"/>
              </a:rPr>
              <a:t>interp</a:t>
            </a:r>
            <a:r>
              <a:rPr lang="en-US" altLang="zh-TW" sz="1050" dirty="0">
                <a:solidFill>
                  <a:prstClr val="black"/>
                </a:solidFill>
                <a:latin typeface="STXinwei" panose="02010800040101010101" pitchFamily="2" charset="-122"/>
                <a:ea typeface="STXinwei" panose="02010800040101010101" pitchFamily="2" charset="-122"/>
              </a:rPr>
              <a:t> </a:t>
            </a:r>
            <a:r>
              <a:rPr lang="zh-TW" altLang="en-US" sz="1050" dirty="0">
                <a:solidFill>
                  <a:prstClr val="black"/>
                </a:solidFill>
                <a:latin typeface="STXinwei" panose="02010800040101010101" pitchFamily="2" charset="-122"/>
                <a:ea typeface="STXinwei" panose="02010800040101010101" pitchFamily="2" charset="-122"/>
              </a:rPr>
              <a:t>为算符。</a:t>
            </a:r>
          </a:p>
          <a:p>
            <a:pPr marL="342763" indent="-342763" defTabSz="601025"/>
            <a:endParaRPr lang="zh-TW" altLang="en-US" sz="1050" dirty="0">
              <a:solidFill>
                <a:prstClr val="black"/>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599841" y="1725547"/>
            <a:ext cx="771224" cy="2003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11" name="Rectangle 10">
            <a:extLst>
              <a:ext uri="{FF2B5EF4-FFF2-40B4-BE49-F238E27FC236}">
                <a16:creationId xmlns:a16="http://schemas.microsoft.com/office/drawing/2014/main" id="{D3BD4665-E6FE-714F-8AD5-459DD9C0EFB6}"/>
              </a:ext>
            </a:extLst>
          </p:cNvPr>
          <p:cNvSpPr/>
          <p:nvPr/>
        </p:nvSpPr>
        <p:spPr>
          <a:xfrm>
            <a:off x="386873" y="3775633"/>
            <a:ext cx="1197159" cy="276999"/>
          </a:xfrm>
          <a:prstGeom prst="rect">
            <a:avLst/>
          </a:prstGeom>
        </p:spPr>
        <p:txBody>
          <a:bodyPr wrap="square">
            <a:spAutoFit/>
          </a:bodyPr>
          <a:lstStyle/>
          <a:p>
            <a:pPr algn="ctr" defTabSz="685584" hangingPunct="1"/>
            <a:r>
              <a:rPr lang="en-TW" sz="1200" kern="1200" dirty="0">
                <a:solidFill>
                  <a:srgbClr val="FF0000"/>
                </a:solidFill>
                <a:latin typeface="STXinwei" panose="02010800040101010101" pitchFamily="2" charset="-122"/>
                <a:ea typeface="STXinwei" panose="02010800040101010101" pitchFamily="2" charset="-122"/>
                <a:cs typeface="+mn-cs"/>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1613045" y="1725547"/>
            <a:ext cx="2958956" cy="2003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13" name="Rectangle 12">
            <a:extLst>
              <a:ext uri="{FF2B5EF4-FFF2-40B4-BE49-F238E27FC236}">
                <a16:creationId xmlns:a16="http://schemas.microsoft.com/office/drawing/2014/main" id="{5469E2F0-7F0D-8A41-98C4-D941BDDF4E78}"/>
              </a:ext>
            </a:extLst>
          </p:cNvPr>
          <p:cNvSpPr/>
          <p:nvPr/>
        </p:nvSpPr>
        <p:spPr>
          <a:xfrm>
            <a:off x="1613045" y="3775633"/>
            <a:ext cx="3113458" cy="276999"/>
          </a:xfrm>
          <a:prstGeom prst="rect">
            <a:avLst/>
          </a:prstGeom>
        </p:spPr>
        <p:txBody>
          <a:bodyPr wrap="square">
            <a:spAutoFit/>
          </a:bodyPr>
          <a:lstStyle/>
          <a:p>
            <a:pPr algn="ctr" defTabSz="685584" hangingPunct="1"/>
            <a:r>
              <a:rPr lang="en-US" altLang="zh-CN" sz="1200" kern="1200" dirty="0">
                <a:solidFill>
                  <a:srgbClr val="FF0000"/>
                </a:solidFill>
                <a:latin typeface="STXinwei" panose="02010800040101010101" pitchFamily="2" charset="-122"/>
                <a:ea typeface="STXinwei" panose="02010800040101010101" pitchFamily="2" charset="-122"/>
                <a:cs typeface="+mn-cs"/>
              </a:rPr>
              <a:t>Value=</a:t>
            </a:r>
            <a:r>
              <a:rPr lang="zh-CN" altLang="en-TW" sz="1200" kern="1200" dirty="0">
                <a:solidFill>
                  <a:srgbClr val="FF0000"/>
                </a:solidFill>
                <a:latin typeface="STXinwei" panose="02010800040101010101" pitchFamily="2" charset="-122"/>
                <a:ea typeface="STXinwei" panose="02010800040101010101" pitchFamily="2" charset="-122"/>
                <a:cs typeface="+mn-cs"/>
              </a:rPr>
              <a:t>运算</a:t>
            </a:r>
            <a:r>
              <a:rPr lang="zh-CN" altLang="en-US" sz="1200" kern="1200" dirty="0">
                <a:solidFill>
                  <a:srgbClr val="FF0000"/>
                </a:solidFill>
                <a:latin typeface="STXinwei" panose="02010800040101010101" pitchFamily="2" charset="-122"/>
                <a:ea typeface="STXinwei" panose="02010800040101010101" pitchFamily="2" charset="-122"/>
                <a:cs typeface="+mn-cs"/>
              </a:rPr>
              <a:t>规则（</a:t>
            </a:r>
            <a:r>
              <a:rPr lang="en-US" altLang="zh-CN" sz="1200" kern="1200" dirty="0">
                <a:solidFill>
                  <a:srgbClr val="FF0000"/>
                </a:solidFill>
                <a:latin typeface="STXinwei" panose="02010800040101010101" pitchFamily="2" charset="-122"/>
                <a:ea typeface="STXinwei" panose="02010800040101010101" pitchFamily="2" charset="-122"/>
                <a:cs typeface="+mn-cs"/>
              </a:rPr>
              <a:t>Rewrite rules)</a:t>
            </a:r>
            <a:endParaRPr lang="en-TW" sz="1200" kern="1200" dirty="0">
              <a:solidFill>
                <a:srgbClr val="FF0000"/>
              </a:solidFill>
              <a:latin typeface="STXinwei" panose="02010800040101010101" pitchFamily="2" charset="-122"/>
              <a:ea typeface="STXinwei" panose="02010800040101010101" pitchFamily="2" charset="-122"/>
              <a:cs typeface="+mn-cs"/>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24003" y="4029449"/>
            <a:ext cx="1569660"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160910" y="4029449"/>
            <a:ext cx="1915909"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defTabSz="685584" hangingPunct="1"/>
            <a:fld id="{00000000-1234-1234-1234-123412341234}" type="slidenum">
              <a:rPr lang="en" kern="1200">
                <a:solidFill>
                  <a:prstClr val="black">
                    <a:tint val="75000"/>
                  </a:prstClr>
                </a:solidFill>
                <a:latin typeface="Calibri" panose="020F0502020204030204"/>
                <a:ea typeface="+mn-ea"/>
                <a:cs typeface="+mn-cs"/>
              </a:rPr>
              <a:pPr defTabSz="685584" hangingPunct="1"/>
              <a:t>27</a:t>
            </a:fld>
            <a:endParaRPr lang="en" kern="1200" dirty="0">
              <a:solidFill>
                <a:prstClr val="black">
                  <a:tint val="75000"/>
                </a:prstClr>
              </a:solidFill>
              <a:latin typeface="Calibri" panose="020F0502020204030204"/>
              <a:ea typeface="+mn-ea"/>
              <a:cs typeface="+mn-cs"/>
            </a:endParaRPr>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6688" y="1686034"/>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4592839" y="4244220"/>
            <a:ext cx="3248111" cy="715196"/>
          </a:xfrm>
          <a:prstGeom prst="rect">
            <a:avLst/>
          </a:prstGeom>
          <a:noFill/>
        </p:spPr>
        <p:txBody>
          <a:bodyPr wrap="squar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函数的调用</a:t>
            </a:r>
            <a:r>
              <a:rPr lang="zh-CN" altLang="en-US" sz="1349" kern="1200" dirty="0">
                <a:solidFill>
                  <a:prstClr val="black"/>
                </a:solidFill>
                <a:latin typeface="STXinwei" panose="02010800040101010101" pitchFamily="2" charset="-122"/>
                <a:ea typeface="STXinwei" panose="02010800040101010101" pitchFamily="2" charset="-122"/>
                <a:cs typeface="+mn-cs"/>
              </a:rPr>
              <a:t>，如左图的</a:t>
            </a:r>
            <a:r>
              <a:rPr lang="en-US" altLang="zh-CN" sz="1349" kern="1200" dirty="0">
                <a:solidFill>
                  <a:prstClr val="black"/>
                </a:solidFill>
                <a:latin typeface="STXinwei" panose="02010800040101010101" pitchFamily="2" charset="-122"/>
                <a:ea typeface="STXinwei" panose="02010800040101010101" pitchFamily="2" charset="-122"/>
                <a:cs typeface="+mn-cs"/>
              </a:rPr>
              <a:t>f(_)</a:t>
            </a:r>
            <a:r>
              <a:rPr lang="zh-CN" altLang="en-US" sz="1349" kern="1200" dirty="0">
                <a:solidFill>
                  <a:prstClr val="black"/>
                </a:solidFill>
                <a:latin typeface="STXinwei" panose="02010800040101010101" pitchFamily="2" charset="-122"/>
                <a:ea typeface="STXinwei" panose="02010800040101010101" pitchFamily="2" charset="-122"/>
                <a:cs typeface="+mn-cs"/>
              </a:rPr>
              <a:t>与</a:t>
            </a:r>
            <a:r>
              <a:rPr lang="en-US" altLang="zh-CN" sz="1349" kern="1200" dirty="0">
                <a:solidFill>
                  <a:prstClr val="black"/>
                </a:solidFill>
                <a:latin typeface="STXinwei" panose="02010800040101010101" pitchFamily="2" charset="-122"/>
                <a:ea typeface="STXinwei" panose="02010800040101010101" pitchFamily="2" charset="-122"/>
                <a:cs typeface="+mn-cs"/>
              </a:rPr>
              <a:t>g(_),</a:t>
            </a:r>
            <a:r>
              <a:rPr lang="zh-CN" altLang="en-US" sz="1349" kern="1200" dirty="0">
                <a:solidFill>
                  <a:prstClr val="black"/>
                </a:solidFill>
                <a:latin typeface="STXinwei" panose="02010800040101010101" pitchFamily="2" charset="-122"/>
                <a:ea typeface="STXinwei" panose="02010800040101010101" pitchFamily="2" charset="-122"/>
                <a:cs typeface="+mn-cs"/>
              </a:rPr>
              <a:t>只要是唯一的函数名称，均可在对应的</a:t>
            </a:r>
            <a:r>
              <a:rPr lang="en-US" altLang="zh-CN" sz="1349" kern="1200" dirty="0">
                <a:solidFill>
                  <a:prstClr val="black"/>
                </a:solidFill>
                <a:latin typeface="STXinwei" panose="02010800040101010101" pitchFamily="2" charset="-122"/>
                <a:ea typeface="STXinwei" panose="02010800040101010101" pitchFamily="2" charset="-122"/>
                <a:cs typeface="+mn-cs"/>
              </a:rPr>
              <a:t>Python</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Script</a:t>
            </a:r>
            <a:r>
              <a:rPr lang="zh-CN" altLang="en-US" sz="1349" kern="1200" dirty="0">
                <a:solidFill>
                  <a:prstClr val="black"/>
                </a:solidFill>
                <a:latin typeface="STXinwei" panose="02010800040101010101" pitchFamily="2" charset="-122"/>
                <a:ea typeface="STXinwei" panose="02010800040101010101" pitchFamily="2" charset="-122"/>
                <a:cs typeface="+mn-cs"/>
              </a:rPr>
              <a:t>函数命名空间，自动调用执行</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4920570" y="886698"/>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416166" y="993807"/>
            <a:ext cx="3705817" cy="715196"/>
          </a:xfrm>
          <a:prstGeom prst="rect">
            <a:avLst/>
          </a:prstGeom>
          <a:noFill/>
        </p:spPr>
        <p:txBody>
          <a:bodyPr wrap="squar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在特性域的运算过程(Rewrite Process)中</a:t>
            </a:r>
            <a:r>
              <a:rPr lang="zh-CN" altLang="en-US" sz="1349" kern="1200" dirty="0">
                <a:solidFill>
                  <a:prstClr val="black"/>
                </a:solidFill>
                <a:latin typeface="STXinwei" panose="02010800040101010101" pitchFamily="2" charset="-122"/>
                <a:ea typeface="STXinwei" panose="02010800040101010101" pitchFamily="2" charset="-122"/>
                <a:cs typeface="+mn-cs"/>
              </a:rPr>
              <a:t>，要避免符号指向的循环结构，在此工具中，特别加入了侦测并</a:t>
            </a:r>
            <a:r>
              <a:rPr lang="zh-CN" altLang="en-US" sz="1349" kern="1200" dirty="0">
                <a:solidFill>
                  <a:srgbClr val="FF0000"/>
                </a:solidFill>
                <a:latin typeface="STXinwei" panose="02010800040101010101" pitchFamily="2" charset="-122"/>
                <a:ea typeface="STXinwei" panose="02010800040101010101" pitchFamily="2" charset="-122"/>
                <a:cs typeface="+mn-cs"/>
              </a:rPr>
              <a:t>终止</a:t>
            </a:r>
            <a:r>
              <a:rPr lang="zh-CN" altLang="en-US" sz="1349" kern="1200" dirty="0">
                <a:solidFill>
                  <a:prstClr val="black"/>
                </a:solidFill>
                <a:latin typeface="STXinwei" panose="02010800040101010101" pitchFamily="2" charset="-122"/>
                <a:ea typeface="STXinwei" panose="02010800040101010101" pitchFamily="2" charset="-122"/>
                <a:cs typeface="+mn-cs"/>
              </a:rPr>
              <a:t>循环结构的算法</a:t>
            </a:r>
            <a:r>
              <a:rPr lang="en-US" altLang="zh-CN" sz="1349" kern="1200" dirty="0">
                <a:solidFill>
                  <a:prstClr val="black"/>
                </a:solidFill>
                <a:latin typeface="STXinwei" panose="02010800040101010101" pitchFamily="2" charset="-122"/>
                <a:ea typeface="STXinwei" panose="02010800040101010101" pitchFamily="2" charset="-122"/>
                <a:cs typeface="+mn-cs"/>
              </a:rPr>
              <a:t> (</a:t>
            </a:r>
            <a:r>
              <a:rPr lang="zh-CN" altLang="en-US" sz="1349" kern="1200" dirty="0">
                <a:solidFill>
                  <a:prstClr val="black"/>
                </a:solidFill>
                <a:latin typeface="STXinwei" panose="02010800040101010101" pitchFamily="2" charset="-122"/>
                <a:ea typeface="STXinwei" panose="02010800040101010101" pitchFamily="2" charset="-122"/>
                <a:cs typeface="+mn-cs"/>
              </a:rPr>
              <a:t>固定点语义</a:t>
            </a:r>
            <a:r>
              <a:rPr lang="en-US" altLang="zh-CN"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606688" y="4500719"/>
            <a:ext cx="4221575" cy="299954"/>
          </a:xfrm>
          <a:prstGeom prst="rect">
            <a:avLst/>
          </a:prstGeom>
          <a:noFill/>
        </p:spPr>
        <p:txBody>
          <a:bodyPr wrap="square" rtlCol="0">
            <a:spAutoFit/>
          </a:bodyPr>
          <a:lstStyle/>
          <a:p>
            <a:pPr algn="ctr" defTabSz="685584" hangingPunct="1"/>
            <a:r>
              <a:rPr lang="en-TW" sz="1349" kern="1200" dirty="0">
                <a:solidFill>
                  <a:srgbClr val="E7E6E6">
                    <a:lumMod val="75000"/>
                  </a:srgbClr>
                </a:solidFill>
                <a:latin typeface="STXinwei" panose="02010800040101010101" pitchFamily="2" charset="-122"/>
                <a:ea typeface="STXinwei" panose="02010800040101010101" pitchFamily="2" charset="-122"/>
                <a:cs typeface="+mn-cs"/>
              </a:rPr>
              <a:t>抽象语法树</a:t>
            </a:r>
            <a:r>
              <a:rPr lang="zh-CN" altLang="en-US" sz="1349" kern="1200" dirty="0">
                <a:solidFill>
                  <a:srgbClr val="E7E6E6">
                    <a:lumMod val="75000"/>
                  </a:srgbClr>
                </a:solidFill>
                <a:latin typeface="STXinwei" panose="02010800040101010101" pitchFamily="2" charset="-122"/>
                <a:ea typeface="STXinwei" panose="02010800040101010101" pitchFamily="2" charset="-122"/>
                <a:cs typeface="+mn-cs"/>
              </a:rPr>
              <a:t>和</a:t>
            </a:r>
            <a:r>
              <a:rPr lang="zh-CN" altLang="en-TW" sz="1349" kern="1200" dirty="0">
                <a:solidFill>
                  <a:srgbClr val="E7E6E6">
                    <a:lumMod val="75000"/>
                  </a:srgbClr>
                </a:solidFill>
                <a:latin typeface="STXinwei" panose="02010800040101010101" pitchFamily="2" charset="-122"/>
                <a:ea typeface="STXinwei" panose="02010800040101010101" pitchFamily="2" charset="-122"/>
                <a:cs typeface="+mn-cs"/>
              </a:rPr>
              <a:t>键值</a:t>
            </a:r>
            <a:r>
              <a:rPr lang="zh-CN" altLang="en-US" sz="1349" kern="1200" dirty="0">
                <a:solidFill>
                  <a:srgbClr val="E7E6E6">
                    <a:lumMod val="75000"/>
                  </a:srgbClr>
                </a:solidFill>
                <a:latin typeface="STXinwei" panose="02010800040101010101" pitchFamily="2" charset="-122"/>
                <a:ea typeface="STXinwei" panose="02010800040101010101" pitchFamily="2" charset="-122"/>
                <a:cs typeface="+mn-cs"/>
              </a:rPr>
              <a:t>对是两个偏序集的特例</a:t>
            </a:r>
            <a:endParaRPr lang="en-TW" sz="1349" kern="1200" dirty="0">
              <a:solidFill>
                <a:srgbClr val="E7E6E6">
                  <a:lumMod val="75000"/>
                </a:srgbClr>
              </a:solidFill>
              <a:latin typeface="STXinwei" panose="02010800040101010101" pitchFamily="2" charset="-122"/>
              <a:ea typeface="STXinwei" panose="02010800040101010101" pitchFamily="2" charset="-122"/>
              <a:cs typeface="+mn-cs"/>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7761" y="1079455"/>
            <a:ext cx="1643398" cy="1393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7480794" y="799814"/>
            <a:ext cx="1396536"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7294577" y="2467283"/>
            <a:ext cx="1885453"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固定点语义</a:t>
            </a:r>
          </a:p>
          <a:p>
            <a:pPr algn="ctr" defTabSz="685584" hangingPunct="1"/>
            <a:r>
              <a:rPr lang="en-US" altLang="zh-CN" sz="1349" kern="1200" dirty="0">
                <a:solidFill>
                  <a:prstClr val="black"/>
                </a:solidFill>
                <a:latin typeface="STXinwei" panose="02010800040101010101" pitchFamily="2" charset="-122"/>
                <a:ea typeface="STXinwei" panose="02010800040101010101" pitchFamily="2" charset="-122"/>
                <a:cs typeface="+mn-cs"/>
              </a:rPr>
              <a:t>(</a:t>
            </a:r>
            <a:r>
              <a:rPr lang="en-US" altLang="zh-CN" sz="1349" kern="1200" dirty="0" err="1">
                <a:solidFill>
                  <a:prstClr val="black"/>
                </a:solidFill>
                <a:latin typeface="STXinwei" panose="02010800040101010101" pitchFamily="2" charset="-122"/>
                <a:ea typeface="STXinwei" panose="02010800040101010101" pitchFamily="2" charset="-122"/>
                <a:cs typeface="+mn-cs"/>
              </a:rPr>
              <a:t>Fixedpoint</a:t>
            </a:r>
            <a:r>
              <a:rPr lang="en-US" altLang="zh-CN" sz="1349" kern="1200" dirty="0">
                <a:solidFill>
                  <a:prstClr val="black"/>
                </a:solidFill>
                <a:latin typeface="STXinwei" panose="02010800040101010101" pitchFamily="2" charset="-122"/>
                <a:ea typeface="STXinwei" panose="02010800040101010101" pitchFamily="2" charset="-122"/>
                <a:cs typeface="+mn-cs"/>
              </a:rPr>
              <a:t> Semantics)</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7236832" y="3997287"/>
            <a:ext cx="1837766" cy="300082"/>
          </a:xfrm>
          <a:prstGeom prst="rect">
            <a:avLst/>
          </a:prstGeom>
          <a:noFill/>
        </p:spPr>
        <p:txBody>
          <a:bodyPr wrap="square" rtlCol="0">
            <a:spAutoFit/>
          </a:bodyPr>
          <a:lstStyle/>
          <a:p>
            <a:pPr defTabSz="685584" hangingPunct="1"/>
            <a:r>
              <a:rPr lang="en-US" sz="450" i="1" kern="1200" dirty="0" err="1">
                <a:solidFill>
                  <a:prstClr val="black"/>
                </a:solidFill>
                <a:latin typeface="Calibri" panose="020F0502020204030204"/>
                <a:ea typeface="+mn-ea"/>
                <a:cs typeface="+mn-cs"/>
                <a:sym typeface="微软雅黑"/>
              </a:rPr>
              <a:t>Slonneger</a:t>
            </a:r>
            <a:r>
              <a:rPr lang="en-US" sz="450" i="1" kern="1200" dirty="0">
                <a:solidFill>
                  <a:prstClr val="black"/>
                </a:solidFill>
                <a:latin typeface="Calibri" panose="020F0502020204030204"/>
                <a:ea typeface="+mn-ea"/>
                <a:cs typeface="+mn-cs"/>
                <a:sym typeface="微软雅黑"/>
              </a:rPr>
              <a:t>, Kenneth; Kurtz, Barry L. (1995). </a:t>
            </a:r>
            <a:r>
              <a:rPr lang="en-US" sz="450" i="1" kern="1200" dirty="0">
                <a:solidFill>
                  <a:prstClr val="black"/>
                </a:solidFill>
                <a:latin typeface="Calibri" panose="020F0502020204030204"/>
                <a:ea typeface="+mn-ea"/>
                <a:cs typeface="+mn-cs"/>
                <a:sym typeface="微软雅黑"/>
                <a:hlinkClick r:id="rId6"/>
              </a:rPr>
              <a:t>Formal Syntax and Semantics of Programming Languages:A Laboratory Based Approach</a:t>
            </a:r>
            <a:r>
              <a:rPr lang="en-US" sz="450" i="1" kern="1200" dirty="0">
                <a:solidFill>
                  <a:prstClr val="black"/>
                </a:solidFill>
                <a:latin typeface="Calibri" panose="020F0502020204030204"/>
                <a:ea typeface="+mn-ea"/>
                <a:cs typeface="+mn-cs"/>
                <a:sym typeface="微软雅黑"/>
              </a:rPr>
              <a:t>, </a:t>
            </a:r>
            <a:r>
              <a:rPr lang="en-US" sz="450" i="1" kern="1200" dirty="0">
                <a:solidFill>
                  <a:prstClr val="black"/>
                </a:solidFill>
                <a:latin typeface="Calibri" panose="020F0502020204030204"/>
                <a:ea typeface="+mn-ea"/>
                <a:cs typeface="+mn-cs"/>
                <a:sym typeface="微软雅黑"/>
                <a:hlinkClick r:id="rId7"/>
              </a:rPr>
              <a:t>Chapter 10</a:t>
            </a:r>
            <a:r>
              <a:rPr lang="en-US" sz="450" i="1" kern="1200" dirty="0">
                <a:solidFill>
                  <a:prstClr val="black"/>
                </a:solidFill>
                <a:latin typeface="Calibri" panose="020F0502020204030204"/>
                <a:ea typeface="+mn-ea"/>
                <a:cs typeface="+mn-cs"/>
                <a:sym typeface="微软雅黑"/>
              </a:rPr>
              <a:t>, </a:t>
            </a:r>
            <a:endParaRPr lang="en-TW" sz="450" kern="1200" dirty="0">
              <a:solidFill>
                <a:prstClr val="black"/>
              </a:solidFill>
              <a:latin typeface="Calibri" panose="020F0502020204030204"/>
              <a:ea typeface="+mn-ea"/>
              <a:cs typeface="+mn-cs"/>
            </a:endParaRPr>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0951" y="3007265"/>
            <a:ext cx="717018" cy="92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体现跨领域和多层级的系统代数工具实现（</a:t>
            </a:r>
            <a:r>
              <a:rPr lang="en-US" altLang="zh-CN" sz="1799" b="1" dirty="0">
                <a:latin typeface="STXinwei" panose="02010800040101010101" pitchFamily="2" charset="-122"/>
                <a:ea typeface="STXinwei" panose="02010800040101010101" pitchFamily="2" charset="-122"/>
              </a:rPr>
              <a:t>2005</a:t>
            </a:r>
            <a:r>
              <a:rPr lang="zh-CN" altLang="en-US" sz="1799"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zh-CN" altLang="en-US" sz="1050" dirty="0">
                <a:solidFill>
                  <a:prstClr val="black"/>
                </a:solidFill>
                <a:latin typeface="STXinwei" panose="02010800040101010101" pitchFamily="2" charset="-122"/>
                <a:ea typeface="STXinwei" panose="02010800040101010101" pitchFamily="2" charset="-122"/>
              </a:rPr>
              <a:t>编码</a:t>
            </a:r>
            <a:r>
              <a:rPr lang="en-US" altLang="zh-CN" sz="1050" dirty="0">
                <a:solidFill>
                  <a:prstClr val="black"/>
                </a:solidFill>
                <a:latin typeface="STXinwei" panose="02010800040101010101" pitchFamily="2" charset="-122"/>
                <a:ea typeface="STXinwei" panose="02010800040101010101" pitchFamily="2" charset="-122"/>
              </a:rPr>
              <a:t>(Encoding</a:t>
            </a:r>
            <a:r>
              <a:rPr lang="zh-CN" altLang="en-US" sz="1050" dirty="0">
                <a:solidFill>
                  <a:prstClr val="black"/>
                </a:solidFill>
                <a:latin typeface="STXinwei" panose="02010800040101010101" pitchFamily="2" charset="-122"/>
                <a:ea typeface="STXinwei" panose="02010800040101010101" pitchFamily="2" charset="-122"/>
              </a:rPr>
              <a:t>）、枚举</a:t>
            </a:r>
            <a:r>
              <a:rPr lang="en-US" altLang="zh-CN" sz="1050" dirty="0">
                <a:solidFill>
                  <a:prstClr val="black"/>
                </a:solidFill>
                <a:latin typeface="STXinwei" panose="02010800040101010101" pitchFamily="2" charset="-122"/>
                <a:ea typeface="STXinwei" panose="02010800040101010101" pitchFamily="2" charset="-122"/>
              </a:rPr>
              <a:t>(Enumerating)</a:t>
            </a:r>
            <a:r>
              <a:rPr lang="zh-CN" altLang="en-US" sz="1050" dirty="0">
                <a:solidFill>
                  <a:prstClr val="black"/>
                </a:solidFill>
                <a:latin typeface="STXinwei" panose="02010800040101010101" pitchFamily="2" charset="-122"/>
                <a:ea typeface="STXinwei" panose="02010800040101010101" pitchFamily="2" charset="-122"/>
              </a:rPr>
              <a:t>、评估</a:t>
            </a:r>
            <a:r>
              <a:rPr lang="en-US" altLang="zh-CN" sz="1050" dirty="0">
                <a:solidFill>
                  <a:prstClr val="black"/>
                </a:solidFill>
                <a:latin typeface="STXinwei" panose="02010800040101010101" pitchFamily="2" charset="-122"/>
                <a:ea typeface="STXinwei" panose="02010800040101010101" pitchFamily="2" charset="-122"/>
              </a:rPr>
              <a:t>(Evaluating)</a:t>
            </a:r>
            <a:r>
              <a:rPr lang="zh-CN" altLang="en-US" sz="1050" dirty="0">
                <a:solidFill>
                  <a:prstClr val="black"/>
                </a:solidFill>
                <a:latin typeface="STXinwei" panose="02010800040101010101" pitchFamily="2" charset="-122"/>
                <a:ea typeface="STXinwei" panose="02010800040101010101" pitchFamily="2" charset="-122"/>
              </a:rPr>
              <a:t>， 是“系统代数” 的“元”语言动词片语</a:t>
            </a:r>
            <a:endParaRPr lang="en-US" altLang="zh-CN" sz="1050" dirty="0">
              <a:solidFill>
                <a:prstClr val="black"/>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en-US" sz="1349" kern="1200" dirty="0" err="1">
                <a:solidFill>
                  <a:prstClr val="black"/>
                </a:solidFill>
                <a:latin typeface="STXinwei" panose="02010800040101010101" pitchFamily="2" charset="-122"/>
                <a:ea typeface="STXinwei" panose="02010800040101010101" pitchFamily="2" charset="-122"/>
                <a:cs typeface="Arial"/>
              </a:rPr>
              <a:t>红线标示了基于Pareto</a:t>
            </a:r>
            <a:r>
              <a:rPr lang="en-US" sz="1349" kern="1200" dirty="0">
                <a:solidFill>
                  <a:prstClr val="black"/>
                </a:solidFill>
                <a:latin typeface="STXinwei" panose="02010800040101010101" pitchFamily="2" charset="-122"/>
                <a:ea typeface="STXinwei" panose="02010800040101010101" pitchFamily="2" charset="-122"/>
                <a:cs typeface="Arial"/>
              </a:rPr>
              <a:t> Front</a:t>
            </a:r>
            <a:r>
              <a:rPr lang="zh-CN" altLang="en-US" sz="1349" kern="1200" dirty="0">
                <a:solidFill>
                  <a:prstClr val="black"/>
                </a:solidFill>
                <a:latin typeface="STXinwei" panose="02010800040101010101" pitchFamily="2" charset="-122"/>
                <a:ea typeface="STXinwei" panose="02010800040101010101" pitchFamily="2" charset="-122"/>
                <a:cs typeface="Arial"/>
              </a:rPr>
              <a:t> 原则所选出的“最优方案”</a:t>
            </a:r>
            <a:endParaRPr lang="en-US" altLang="zh-CN" sz="1349" kern="1200" dirty="0">
              <a:solidFill>
                <a:prstClr val="black"/>
              </a:solidFill>
              <a:latin typeface="STXinwei" panose="02010800040101010101" pitchFamily="2" charset="-122"/>
              <a:ea typeface="STXinwei" panose="02010800040101010101" pitchFamily="2" charset="-122"/>
              <a:cs typeface="Arial"/>
            </a:endParaRPr>
          </a:p>
          <a:p>
            <a:pPr algn="ctr" defTabSz="685475" hangingPunct="1">
              <a:defRPr/>
            </a:pPr>
            <a:r>
              <a:rPr lang="en-US" sz="1349" kern="1200" dirty="0" err="1">
                <a:solidFill>
                  <a:prstClr val="black"/>
                </a:solidFill>
                <a:latin typeface="STXinwei" panose="02010800040101010101" pitchFamily="2" charset="-122"/>
                <a:ea typeface="STXinwei" panose="02010800040101010101" pitchFamily="2" charset="-122"/>
                <a:cs typeface="Arial"/>
              </a:rPr>
              <a:t>根据</a:t>
            </a:r>
            <a:r>
              <a:rPr lang="en-US" sz="1349" kern="1200" dirty="0" err="1">
                <a:solidFill>
                  <a:srgbClr val="FF0000"/>
                </a:solidFill>
                <a:latin typeface="STXinwei" panose="02010800040101010101" pitchFamily="2" charset="-122"/>
                <a:ea typeface="STXinwei" panose="02010800040101010101" pitchFamily="2" charset="-122"/>
                <a:cs typeface="Arial"/>
              </a:rPr>
              <a:t>特性域的多元偏序</a:t>
            </a:r>
            <a:r>
              <a:rPr lang="en-US" sz="1349" kern="1200" dirty="0" err="1">
                <a:solidFill>
                  <a:prstClr val="black"/>
                </a:solidFill>
                <a:latin typeface="STXinwei" panose="02010800040101010101" pitchFamily="2" charset="-122"/>
                <a:ea typeface="STXinwei" panose="02010800040101010101" pitchFamily="2" charset="-122"/>
                <a:cs typeface="Arial"/>
              </a:rPr>
              <a:t>关系比较优劣</a:t>
            </a:r>
            <a:r>
              <a:rPr lang="zh-CN" altLang="en-US" sz="1349" kern="1200" dirty="0">
                <a:solidFill>
                  <a:prstClr val="black"/>
                </a:solidFill>
                <a:latin typeface="STXinwei" panose="02010800040101010101" pitchFamily="2" charset="-122"/>
                <a:ea typeface="STXinwei" panose="02010800040101010101" pitchFamily="2" charset="-122"/>
                <a:cs typeface="Arial"/>
              </a:rPr>
              <a:t>，从而</a:t>
            </a:r>
            <a:r>
              <a:rPr lang="en-US" sz="1349" kern="1200" dirty="0" err="1">
                <a:solidFill>
                  <a:prstClr val="black"/>
                </a:solidFill>
                <a:latin typeface="STXinwei" panose="02010800040101010101" pitchFamily="2" charset="-122"/>
                <a:ea typeface="STXinwei" panose="02010800040101010101" pitchFamily="2" charset="-122"/>
                <a:cs typeface="Arial"/>
              </a:rPr>
              <a:t>取舍方案</a:t>
            </a:r>
            <a:endParaRPr lang="es-ES" sz="1349" kern="1200" dirty="0">
              <a:solidFill>
                <a:prstClr val="black"/>
              </a:solidFill>
              <a:latin typeface="STXinwei" panose="02010800040101010101" pitchFamily="2" charset="-122"/>
              <a:ea typeface="STXinwei" panose="02010800040101010101" pitchFamily="2" charset="-122"/>
              <a:cs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en-TW" sz="1050" kern="1200" dirty="0">
                <a:solidFill>
                  <a:prstClr val="black"/>
                </a:solidFill>
                <a:latin typeface="STXinwei" panose="02010800040101010101" pitchFamily="2" charset="-122"/>
                <a:ea typeface="STXinwei" panose="02010800040101010101" pitchFamily="2" charset="-122"/>
                <a:cs typeface="Arial"/>
              </a:rPr>
              <a:t>命名空间管理</a:t>
            </a:r>
            <a:endParaRPr lang="es-ES" sz="1050" kern="1200" dirty="0">
              <a:solidFill>
                <a:prstClr val="black"/>
              </a:solidFill>
              <a:latin typeface="STXinwei" panose="02010800040101010101" pitchFamily="2" charset="-122"/>
              <a:ea typeface="STXinwei" panose="02010800040101010101" pitchFamily="2" charset="-122"/>
              <a:cs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en-TW" sz="1050" kern="1200" dirty="0">
                <a:solidFill>
                  <a:prstClr val="black"/>
                </a:solidFill>
                <a:latin typeface="STXinwei" panose="02010800040101010101" pitchFamily="2" charset="-122"/>
                <a:ea typeface="STXinwei" panose="02010800040101010101" pitchFamily="2" charset="-122"/>
                <a:cs typeface="Arial"/>
              </a:rPr>
              <a:t>穷尽可能状态</a:t>
            </a:r>
            <a:endParaRPr lang="es-ES" sz="1050" kern="1200" dirty="0">
              <a:solidFill>
                <a:prstClr val="black"/>
              </a:solidFill>
              <a:latin typeface="STXinwei" panose="02010800040101010101" pitchFamily="2" charset="-122"/>
              <a:ea typeface="STXinwei" panose="02010800040101010101" pitchFamily="2" charset="-122"/>
              <a:cs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hangingPunct="1">
              <a:defRPr/>
            </a:pPr>
            <a:r>
              <a:rPr lang="en-TW" sz="1050" kern="1200" dirty="0">
                <a:solidFill>
                  <a:prstClr val="black"/>
                </a:solidFill>
                <a:latin typeface="STXinwei" panose="02010800040101010101" pitchFamily="2" charset="-122"/>
                <a:ea typeface="STXinwei" panose="02010800040101010101" pitchFamily="2" charset="-122"/>
                <a:cs typeface="Arial"/>
              </a:rPr>
              <a:t>推算性能指标</a:t>
            </a:r>
            <a:endParaRPr lang="es-ES" sz="1050" kern="1200" dirty="0">
              <a:solidFill>
                <a:prstClr val="black"/>
              </a:solidFill>
              <a:latin typeface="STXinwei" panose="02010800040101010101" pitchFamily="2" charset="-122"/>
              <a:ea typeface="STXinwei" panose="02010800040101010101" pitchFamily="2" charset="-122"/>
              <a:cs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pPr defTabSz="685584" hangingPunct="1"/>
            <a:r>
              <a:rPr lang="en-TW" sz="600" kern="1200" dirty="0">
                <a:solidFill>
                  <a:prstClr val="black"/>
                </a:solidFill>
                <a:latin typeface="STXinwei" panose="02010800040101010101" pitchFamily="2" charset="-122"/>
                <a:ea typeface="STXinwei" panose="02010800040101010101" pitchFamily="2" charset="-122"/>
                <a:cs typeface="+mn-cs"/>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pPr defTabSz="685584" hangingPunct="1"/>
            <a:r>
              <a:rPr lang="en-TW" sz="600" kern="1200" dirty="0">
                <a:solidFill>
                  <a:prstClr val="black"/>
                </a:solidFill>
                <a:latin typeface="STXinwei" panose="02010800040101010101" pitchFamily="2" charset="-122"/>
                <a:ea typeface="STXinwei" panose="02010800040101010101" pitchFamily="2" charset="-122"/>
                <a:cs typeface="+mn-cs"/>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pPr defTabSz="685584" hangingPunct="1"/>
            <a:r>
              <a:rPr lang="en-TW" sz="600" kern="1200" dirty="0">
                <a:solidFill>
                  <a:prstClr val="black"/>
                </a:solidFill>
                <a:latin typeface="STXinwei" panose="02010800040101010101" pitchFamily="2" charset="-122"/>
                <a:ea typeface="STXinwei" panose="02010800040101010101" pitchFamily="2" charset="-122"/>
                <a:cs typeface="+mn-cs"/>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1656505" y="470810"/>
            <a:ext cx="5724644" cy="507575"/>
          </a:xfrm>
          <a:prstGeom prst="rect">
            <a:avLst/>
          </a:prstGeom>
          <a:noFill/>
        </p:spPr>
        <p:txBody>
          <a:bodyPr wrap="none" rtlCol="0">
            <a:spAutoFit/>
          </a:bodyPr>
          <a:lstStyle/>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系统规格与系统设计方案以各领域的参与者能理解的格式（</a:t>
            </a:r>
            <a:r>
              <a:rPr lang="zh-CN" altLang="en-US" sz="1349" kern="1200" dirty="0">
                <a:solidFill>
                  <a:srgbClr val="FF0000"/>
                </a:solidFill>
                <a:latin typeface="STXinwei" panose="02010800040101010101" pitchFamily="2" charset="-122"/>
                <a:ea typeface="STXinwei" panose="02010800040101010101" pitchFamily="2" charset="-122"/>
                <a:cs typeface="+mn-cs"/>
              </a:rPr>
              <a:t>语义</a:t>
            </a:r>
            <a:r>
              <a:rPr lang="zh-CN" altLang="en-US" sz="1349" kern="1200" dirty="0">
                <a:solidFill>
                  <a:prstClr val="black"/>
                </a:solidFill>
                <a:latin typeface="STXinwei" panose="02010800040101010101" pitchFamily="2" charset="-122"/>
                <a:ea typeface="STXinwei" panose="02010800040101010101" pitchFamily="2" charset="-122"/>
                <a:cs typeface="+mn-cs"/>
              </a:rPr>
              <a:t>）来表达</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每一种</a:t>
            </a:r>
            <a:r>
              <a:rPr lang="en-US" sz="1349" kern="1200" dirty="0" err="1">
                <a:solidFill>
                  <a:srgbClr val="FF0000"/>
                </a:solidFill>
                <a:latin typeface="STXinwei" panose="02010800040101010101" pitchFamily="2" charset="-122"/>
                <a:ea typeface="STXinwei" panose="02010800040101010101" pitchFamily="2" charset="-122"/>
                <a:cs typeface="+mn-cs"/>
              </a:rPr>
              <a:t>语义</a:t>
            </a:r>
            <a:r>
              <a:rPr lang="en-US" sz="1349" kern="1200" dirty="0">
                <a:solidFill>
                  <a:srgbClr val="FF0000"/>
                </a:solidFill>
                <a:latin typeface="STXinwei" panose="02010800040101010101" pitchFamily="2" charset="-122"/>
                <a:ea typeface="STXinwei" panose="02010800040101010101" pitchFamily="2" charset="-122"/>
                <a:cs typeface="+mn-cs"/>
              </a:rPr>
              <a:t>(Semantics)</a:t>
            </a:r>
            <a:r>
              <a:rPr lang="en-US" sz="1349" kern="1200" dirty="0" err="1">
                <a:solidFill>
                  <a:prstClr val="black"/>
                </a:solidFill>
                <a:latin typeface="STXinwei" panose="02010800040101010101" pitchFamily="2" charset="-122"/>
                <a:ea typeface="STXinwei" panose="02010800040101010101" pitchFamily="2" charset="-122"/>
                <a:cs typeface="+mn-cs"/>
              </a:rPr>
              <a:t>是一类</a:t>
            </a:r>
            <a:r>
              <a:rPr lang="en-US" sz="1349" kern="1200" dirty="0">
                <a:solidFill>
                  <a:prstClr val="black"/>
                </a:solidFill>
                <a:latin typeface="STXinwei" panose="02010800040101010101" pitchFamily="2" charset="-122"/>
                <a:ea typeface="STXinwei" panose="02010800040101010101" pitchFamily="2" charset="-122"/>
                <a:cs typeface="+mn-cs"/>
              </a:rPr>
              <a:t>(</a:t>
            </a:r>
            <a:r>
              <a:rPr lang="en-US" sz="1349" kern="1200" dirty="0">
                <a:solidFill>
                  <a:srgbClr val="FF0000"/>
                </a:solidFill>
                <a:latin typeface="STXinwei" panose="02010800040101010101" pitchFamily="2" charset="-122"/>
                <a:ea typeface="STXinwei" panose="02010800040101010101" pitchFamily="2" charset="-122"/>
                <a:cs typeface="+mn-cs"/>
              </a:rPr>
              <a:t>Domain Specific Language</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3094587" y="1878027"/>
            <a:ext cx="1362874" cy="507575"/>
          </a:xfrm>
          <a:prstGeom prst="rect">
            <a:avLst/>
          </a:prstGeom>
          <a:noFill/>
        </p:spPr>
        <p:txBody>
          <a:bodyPr wrap="none" rtlCol="0">
            <a:spAutoFit/>
          </a:bodyPr>
          <a:lstStyle/>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Trace</a:t>
            </a:r>
            <a:r>
              <a:rPr lang="zh-CN" altLang="en-US" sz="1349" kern="1200" dirty="0">
                <a:solidFill>
                  <a:srgbClr val="FF0000"/>
                </a:solidFill>
                <a:latin typeface="STXinwei" panose="02010800040101010101" pitchFamily="2" charset="-122"/>
                <a:ea typeface="STXinwei" panose="02010800040101010101" pitchFamily="2" charset="-122"/>
                <a:cs typeface="+mn-cs"/>
              </a:rPr>
              <a:t> </a:t>
            </a:r>
            <a:r>
              <a:rPr lang="en-US" altLang="zh-CN" sz="1349" kern="1200" dirty="0">
                <a:solidFill>
                  <a:srgbClr val="FF0000"/>
                </a:solidFill>
                <a:latin typeface="STXinwei" panose="02010800040101010101" pitchFamily="2" charset="-122"/>
                <a:ea typeface="STXinwei" panose="02010800040101010101" pitchFamily="2" charset="-122"/>
                <a:cs typeface="+mn-cs"/>
              </a:rPr>
              <a:t>Semantics</a:t>
            </a:r>
          </a:p>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3104107" y="3346027"/>
            <a:ext cx="1391728" cy="715196"/>
          </a:xfrm>
          <a:prstGeom prst="rect">
            <a:avLst/>
          </a:prstGeom>
          <a:noFill/>
        </p:spPr>
        <p:txBody>
          <a:bodyPr wrap="none" rtlCol="0">
            <a:spAutoFit/>
          </a:bodyPr>
          <a:lstStyle/>
          <a:p>
            <a:pP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Domain-Specific</a:t>
            </a:r>
          </a:p>
          <a:p>
            <a:pP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Key-Value Pairs</a:t>
            </a:r>
          </a:p>
          <a:p>
            <a:pP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936533" y="2131907"/>
            <a:ext cx="1050288" cy="715196"/>
          </a:xfrm>
          <a:prstGeom prst="rect">
            <a:avLst/>
          </a:prstGeom>
          <a:noFill/>
        </p:spPr>
        <p:txBody>
          <a:bodyPr wrap="none" rtlCol="0">
            <a:spAutoFit/>
          </a:bodyPr>
          <a:lstStyle/>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可能性空间</a:t>
            </a:r>
          </a:p>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Possibility </a:t>
            </a:r>
            <a:endParaRPr lang="en-US" sz="1349" kern="1200" dirty="0">
              <a:solidFill>
                <a:srgbClr val="FF0000"/>
              </a:solidFill>
              <a:latin typeface="STXinwei" panose="02010800040101010101" pitchFamily="2" charset="-122"/>
              <a:ea typeface="STXinwei" panose="02010800040101010101" pitchFamily="2" charset="-122"/>
              <a:cs typeface="+mn-cs"/>
            </a:endParaRPr>
          </a:p>
          <a:p>
            <a:pPr algn="ctr" defTabSz="685584" hangingPunct="1"/>
            <a:r>
              <a:rPr lang="en-US" altLang="zh-CN" sz="1349" kern="1200" dirty="0">
                <a:solidFill>
                  <a:srgbClr val="FF0000"/>
                </a:solidFill>
                <a:latin typeface="STXinwei" panose="02010800040101010101" pitchFamily="2" charset="-122"/>
                <a:ea typeface="STXinwei" panose="02010800040101010101" pitchFamily="2" charset="-122"/>
                <a:cs typeface="+mn-cs"/>
              </a:rPr>
              <a:t>Space</a:t>
            </a:r>
            <a:endParaRPr lang="en-TW" sz="1349" kern="1200" dirty="0">
              <a:solidFill>
                <a:srgbClr val="FF0000"/>
              </a:solidFill>
              <a:latin typeface="STXinwei" panose="02010800040101010101" pitchFamily="2" charset="-122"/>
              <a:ea typeface="STXinwei" panose="02010800040101010101" pitchFamily="2" charset="-122"/>
              <a:cs typeface="+mn-cs"/>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79860" y="4473632"/>
            <a:ext cx="4853627" cy="299954"/>
          </a:xfrm>
          <a:prstGeom prst="rect">
            <a:avLst/>
          </a:prstGeom>
          <a:noFill/>
        </p:spPr>
        <p:txBody>
          <a:bodyPr wrap="square" rtlCol="0">
            <a:spAutoFit/>
          </a:bodyPr>
          <a:lstStyle/>
          <a:p>
            <a:pPr algn="ctr" defTabSz="685584" hangingPunct="1"/>
            <a:r>
              <a:rPr lang="zh-CN" altLang="en-US" sz="1349" kern="1200" dirty="0">
                <a:solidFill>
                  <a:srgbClr val="E7E6E6">
                    <a:lumMod val="75000"/>
                  </a:srgbClr>
                </a:solidFill>
                <a:latin typeface="STXinwei" panose="02010800040101010101" pitchFamily="2" charset="-122"/>
                <a:ea typeface="STXinwei" panose="02010800040101010101" pitchFamily="2" charset="-122"/>
                <a:cs typeface="+mn-cs"/>
              </a:rPr>
              <a:t>为了跨领域交流，</a:t>
            </a:r>
            <a:r>
              <a:rPr lang="en-US" altLang="zh-CN" sz="1349" kern="1200" dirty="0">
                <a:solidFill>
                  <a:srgbClr val="E7E6E6">
                    <a:lumMod val="75000"/>
                  </a:srgbClr>
                </a:solidFill>
                <a:latin typeface="STXinwei" panose="02010800040101010101" pitchFamily="2" charset="-122"/>
                <a:ea typeface="STXinwei" panose="02010800040101010101" pitchFamily="2" charset="-122"/>
                <a:cs typeface="+mn-cs"/>
              </a:rPr>
              <a:t>OPN-IDE</a:t>
            </a:r>
            <a:r>
              <a:rPr lang="zh-CN" altLang="en-US" sz="1349" kern="1200" dirty="0">
                <a:solidFill>
                  <a:srgbClr val="E7E6E6">
                    <a:lumMod val="75000"/>
                  </a:srgbClr>
                </a:solidFill>
                <a:latin typeface="STXinwei" panose="02010800040101010101" pitchFamily="2" charset="-122"/>
                <a:ea typeface="STXinwei" panose="02010800040101010101" pitchFamily="2" charset="-122"/>
                <a:cs typeface="+mn-cs"/>
              </a:rPr>
              <a:t>可灵活地改变数据呈现形式</a:t>
            </a:r>
            <a:r>
              <a:rPr lang="en-US" altLang="zh-CN" sz="1349" kern="1200" dirty="0">
                <a:solidFill>
                  <a:srgbClr val="E7E6E6">
                    <a:lumMod val="75000"/>
                  </a:srgbClr>
                </a:solidFill>
                <a:latin typeface="STXinwei" panose="02010800040101010101" pitchFamily="2" charset="-122"/>
                <a:ea typeface="STXinwei" panose="02010800040101010101" pitchFamily="2" charset="-122"/>
                <a:cs typeface="+mn-cs"/>
              </a:rPr>
              <a:t>.</a:t>
            </a:r>
            <a:endParaRPr lang="en-TW" sz="1349" kern="1200" dirty="0">
              <a:solidFill>
                <a:srgbClr val="E7E6E6">
                  <a:lumMod val="75000"/>
                </a:srgbClr>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93660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defTabSz="685584" hangingPunct="1"/>
            <a:fld id="{00000000-1234-1234-1234-123412341234}" type="slidenum">
              <a:rPr lang="en" kern="1200">
                <a:solidFill>
                  <a:prstClr val="black">
                    <a:tint val="75000"/>
                  </a:prstClr>
                </a:solidFill>
                <a:latin typeface="Calibri" panose="020F0502020204030204"/>
                <a:ea typeface="+mn-ea"/>
                <a:cs typeface="+mn-cs"/>
              </a:rPr>
              <a:pPr defTabSz="685584" hangingPunct="1"/>
              <a:t>29</a:t>
            </a:fld>
            <a:endParaRPr lang="en" kern="1200" dirty="0">
              <a:solidFill>
                <a:prstClr val="black">
                  <a:tint val="75000"/>
                </a:prst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DC4072E7-2D98-BF43-9137-27AD0F535FD4}"/>
              </a:ext>
            </a:extLst>
          </p:cNvPr>
          <p:cNvSpPr txBox="1"/>
          <p:nvPr/>
        </p:nvSpPr>
        <p:spPr>
          <a:xfrm>
            <a:off x="3347398" y="4662401"/>
            <a:ext cx="2492990" cy="369204"/>
          </a:xfrm>
          <a:prstGeom prst="rect">
            <a:avLst/>
          </a:prstGeom>
          <a:noFill/>
        </p:spPr>
        <p:txBody>
          <a:bodyPr wrap="none" rtlCol="0">
            <a:spAutoFit/>
          </a:bodyPr>
          <a:lstStyle/>
          <a:p>
            <a:pPr defTabSz="685584" hangingPunct="1"/>
            <a:r>
              <a:rPr lang="en-US" sz="1799" kern="1200" dirty="0" err="1">
                <a:solidFill>
                  <a:prstClr val="black"/>
                </a:solidFill>
                <a:latin typeface="STXinwei" panose="02010800040101010101" pitchFamily="2" charset="-122"/>
                <a:ea typeface="STXinwei" panose="02010800040101010101" pitchFamily="2" charset="-122"/>
                <a:cs typeface="+mn-cs"/>
                <a:hlinkClick r:id="rId3"/>
              </a:rPr>
              <a:t>组合计数学的入门视频</a:t>
            </a:r>
            <a:endParaRPr lang="en-US" sz="1799" kern="1200" dirty="0">
              <a:solidFill>
                <a:prstClr val="black"/>
              </a:solidFill>
              <a:latin typeface="STXinwei" panose="02010800040101010101" pitchFamily="2" charset="-122"/>
              <a:ea typeface="STXinwei" panose="02010800040101010101" pitchFamily="2" charset="-122"/>
              <a:cs typeface="+mn-cs"/>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rPr>
              <a:t>分析特性与</a:t>
            </a:r>
          </a:p>
          <a:p>
            <a:pPr algn="ctr" defTabSz="685584" hangingPunct="1"/>
            <a:r>
              <a:rPr lang="en-TW" sz="1799" kern="1200" dirty="0">
                <a:solidFill>
                  <a:prstClr val="white"/>
                </a:solidFill>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rPr>
              <a:t>标示系统</a:t>
            </a:r>
            <a:r>
              <a:rPr lang="en-TW" sz="1799" kern="1200" dirty="0">
                <a:solidFill>
                  <a:srgbClr val="FF0000"/>
                </a:solidFill>
                <a:latin typeface="STXinwei" panose="02010800040101010101" pitchFamily="2" charset="-122"/>
                <a:ea typeface="STXinwei" panose="02010800040101010101" pitchFamily="2" charset="-122"/>
              </a:rPr>
              <a:t>偏序</a:t>
            </a:r>
            <a:r>
              <a:rPr lang="en-TW" sz="1799" kern="1200" dirty="0">
                <a:solidFill>
                  <a:prstClr val="white"/>
                </a:solidFill>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rPr>
              <a:t>描述系统</a:t>
            </a:r>
          </a:p>
          <a:p>
            <a:pPr algn="ctr" defTabSz="685584" hangingPunct="1"/>
            <a:r>
              <a:rPr lang="zh-CN" altLang="en-US" sz="1799" kern="1200" dirty="0">
                <a:solidFill>
                  <a:prstClr val="white"/>
                </a:solidFill>
                <a:latin typeface="STXinwei" panose="02010800040101010101" pitchFamily="2" charset="-122"/>
                <a:ea typeface="STXinwei" panose="02010800040101010101" pitchFamily="2" charset="-122"/>
              </a:rPr>
              <a:t>（</a:t>
            </a:r>
            <a:r>
              <a:rPr lang="en-US" altLang="zh-CN" sz="1799" kern="1200" dirty="0">
                <a:solidFill>
                  <a:prstClr val="white"/>
                </a:solidFill>
                <a:latin typeface="STXinwei" panose="02010800040101010101" pitchFamily="2" charset="-122"/>
                <a:ea typeface="STXinwei" panose="02010800040101010101" pitchFamily="2" charset="-122"/>
              </a:rPr>
              <a:t>Existence</a:t>
            </a:r>
            <a:r>
              <a:rPr lang="zh-CN" altLang="en-US" sz="1799" kern="1200" dirty="0">
                <a:solidFill>
                  <a:prstClr val="white"/>
                </a:solidFill>
                <a:latin typeface="STXinwei" panose="02010800040101010101" pitchFamily="2" charset="-122"/>
                <a:ea typeface="STXinwei" panose="02010800040101010101" pitchFamily="2" charset="-122"/>
              </a:rPr>
              <a:t>）</a:t>
            </a:r>
            <a:endParaRPr lang="en-TW" sz="1799" kern="1200" dirty="0">
              <a:solidFill>
                <a:prstClr val="white"/>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630683"/>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7412025" y="1094447"/>
            <a:ext cx="1699504" cy="369332"/>
          </a:xfrm>
          <a:prstGeom prst="rect">
            <a:avLst/>
          </a:prstGeom>
          <a:noFill/>
        </p:spPr>
        <p:txBody>
          <a:bodyPr wrap="none" rtlCol="0">
            <a:spAutoFit/>
          </a:bodyPr>
          <a:lstStyle/>
          <a:p>
            <a:pPr algn="ctr" defTabSz="685584" hangingPunct="1"/>
            <a:r>
              <a:rPr lang="en-TW"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rPr>
              <a:t>DSL</a:t>
            </a:r>
            <a:r>
              <a:rPr lang="en-US"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rPr>
              <a:t>:</a:t>
            </a:r>
            <a:r>
              <a:rPr lang="en-US" altLang="zh-CN"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rPr>
              <a:t>Domain</a:t>
            </a:r>
            <a:r>
              <a:rPr lang="zh-CN" altLang="en-US"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rPr>
              <a:t> </a:t>
            </a:r>
            <a:r>
              <a:rPr lang="en-US" altLang="zh-CN"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rPr>
              <a:t>Specific Language</a:t>
            </a:r>
          </a:p>
          <a:p>
            <a:pPr algn="ctr" defTabSz="685584" hangingPunct="1"/>
            <a:r>
              <a:rPr lang="en-US" sz="900" kern="1200" dirty="0" err="1">
                <a:solidFill>
                  <a:prstClr val="black"/>
                </a:solidFill>
                <a:latin typeface="STXinwei" panose="02010800040101010101" pitchFamily="2" charset="-122"/>
                <a:ea typeface="STXinwei" panose="02010800040101010101" pitchFamily="2" charset="-122"/>
                <a:cs typeface="Calibri" panose="020F0502020204030204" pitchFamily="34" charset="0"/>
              </a:rPr>
              <a:t>领域专用语言</a:t>
            </a:r>
            <a:endParaRPr lang="en-TW" sz="900" kern="1200" dirty="0">
              <a:solidFill>
                <a:prstClr val="black"/>
              </a:solidFill>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a:bodyPr>
          <a:lstStyle/>
          <a:p>
            <a:pPr defTabSz="685475">
              <a:spcBef>
                <a:spcPts val="0"/>
              </a:spcBef>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hangingPunct="1">
              <a:buClr>
                <a:srgbClr val="000000"/>
              </a:buClr>
              <a:defRPr/>
            </a:pPr>
            <a:fld id="{00000000-1234-1234-1234-123412341234}" type="slidenum">
              <a:rPr lang="en" sz="999">
                <a:solidFill>
                  <a:srgbClr val="000000"/>
                </a:solidFill>
                <a:latin typeface="Arial"/>
                <a:ea typeface="+mn-ea"/>
                <a:cs typeface="Arial"/>
              </a:rPr>
              <a:pPr defTabSz="914012" hangingPunct="1">
                <a:buClr>
                  <a:srgbClr val="000000"/>
                </a:buClr>
                <a:defRPr/>
              </a:pPr>
              <a:t>3</a:t>
            </a:fld>
            <a:endParaRPr lang="en" sz="999" dirty="0">
              <a:solidFill>
                <a:srgbClr val="000000"/>
              </a:solidFill>
              <a:latin typeface="Arial"/>
              <a:ea typeface="+mn-ea"/>
              <a:cs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18626" y="1738723"/>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263565" y="1020260"/>
            <a:ext cx="2667532" cy="1476558"/>
          </a:xfrm>
          <a:prstGeom prst="rect">
            <a:avLst/>
          </a:prstGeom>
          <a:noFill/>
        </p:spPr>
        <p:txBody>
          <a:bodyPr wrap="square" rtlCol="0">
            <a:spAutoFit/>
          </a:bodyPr>
          <a:lstStyle/>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运用偏序集代数方法奠定</a:t>
            </a:r>
          </a:p>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研究分布与并发系统的方法论</a:t>
            </a:r>
          </a:p>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同时也是TLA+</a:t>
            </a:r>
            <a:r>
              <a:rPr lang="zh-CN" altLang="en-US" sz="1499" kern="1200" dirty="0">
                <a:solidFill>
                  <a:prstClr val="black"/>
                </a:solidFill>
                <a:latin typeface="STXinwei" panose="02010800040101010101" pitchFamily="2" charset="-122"/>
                <a:ea typeface="STXinwei" panose="02010800040101010101" pitchFamily="2" charset="-122"/>
                <a:cs typeface="+mn-cs"/>
              </a:rPr>
              <a:t> 时序逻辑形式化模型检验工具的开发者</a:t>
            </a:r>
            <a:endParaRPr lang="en-TW" sz="149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的原创者</a:t>
            </a:r>
          </a:p>
          <a:p>
            <a:pPr algn="ctr" defTabSz="685584" hangingPunct="1"/>
            <a:endParaRPr lang="en-TW" sz="1499" kern="1200" dirty="0">
              <a:solidFill>
                <a:prstClr val="black"/>
              </a:solidFill>
              <a:latin typeface="STXinwei" panose="02010800040101010101" pitchFamily="2" charset="-122"/>
              <a:ea typeface="STXinwei" panose="02010800040101010101" pitchFamily="2" charset="-122"/>
              <a:cs typeface="+mn-cs"/>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3161109" y="1717699"/>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3417899" y="4883084"/>
            <a:ext cx="2308645" cy="196208"/>
          </a:xfrm>
          <a:prstGeom prst="rect">
            <a:avLst/>
          </a:prstGeom>
          <a:noFill/>
        </p:spPr>
        <p:txBody>
          <a:bodyPr wrap="none" rtlCol="0">
            <a:spAutoFit/>
          </a:bodyPr>
          <a:lstStyle/>
          <a:p>
            <a:pPr algn="ctr" defTabSz="685584" hangingPunct="1"/>
            <a:r>
              <a:rPr lang="en-US" sz="675" kern="1200" dirty="0">
                <a:solidFill>
                  <a:prstClr val="black"/>
                </a:solidFill>
                <a:latin typeface="Calibri" panose="020F0502020204030204"/>
                <a:ea typeface="+mn-ea"/>
                <a:cs typeface="+mn-cs"/>
                <a:hlinkClick r:id="rId5"/>
              </a:rPr>
              <a:t>https://</a:t>
            </a:r>
            <a:r>
              <a:rPr lang="en-US" sz="675" kern="1200" dirty="0" err="1">
                <a:solidFill>
                  <a:prstClr val="black"/>
                </a:solidFill>
                <a:latin typeface="Calibri" panose="020F0502020204030204"/>
                <a:ea typeface="+mn-ea"/>
                <a:cs typeface="+mn-cs"/>
                <a:hlinkClick r:id="rId5"/>
              </a:rPr>
              <a:t>lamport.azurewebsites.net</a:t>
            </a:r>
            <a:r>
              <a:rPr lang="en-US" sz="675" kern="1200" dirty="0">
                <a:solidFill>
                  <a:prstClr val="black"/>
                </a:solidFill>
                <a:latin typeface="Calibri" panose="020F0502020204030204"/>
                <a:ea typeface="+mn-ea"/>
                <a:cs typeface="+mn-cs"/>
                <a:hlinkClick r:id="rId5"/>
              </a:rPr>
              <a:t>/</a:t>
            </a:r>
            <a:r>
              <a:rPr lang="en-US" sz="675" kern="1200" dirty="0" err="1">
                <a:solidFill>
                  <a:prstClr val="black"/>
                </a:solidFill>
                <a:latin typeface="Calibri" panose="020F0502020204030204"/>
                <a:ea typeface="+mn-ea"/>
                <a:cs typeface="+mn-cs"/>
                <a:hlinkClick r:id="rId5"/>
              </a:rPr>
              <a:t>tla</a:t>
            </a:r>
            <a:r>
              <a:rPr lang="en-US" sz="675" kern="1200" dirty="0">
                <a:solidFill>
                  <a:prstClr val="black"/>
                </a:solidFill>
                <a:latin typeface="Calibri" panose="020F0502020204030204"/>
                <a:ea typeface="+mn-ea"/>
                <a:cs typeface="+mn-cs"/>
                <a:hlinkClick r:id="rId5"/>
              </a:rPr>
              <a:t>/amazon-</a:t>
            </a:r>
            <a:r>
              <a:rPr lang="en-US" sz="675" kern="1200" dirty="0" err="1">
                <a:solidFill>
                  <a:prstClr val="black"/>
                </a:solidFill>
                <a:latin typeface="Calibri" panose="020F0502020204030204"/>
                <a:ea typeface="+mn-ea"/>
                <a:cs typeface="+mn-cs"/>
                <a:hlinkClick r:id="rId5"/>
              </a:rPr>
              <a:t>excerpt.html</a:t>
            </a:r>
            <a:endParaRPr lang="en-TW" sz="675" kern="1200" dirty="0">
              <a:solidFill>
                <a:prstClr val="black"/>
              </a:solidFill>
              <a:latin typeface="Calibri" panose="020F0502020204030204"/>
              <a:ea typeface="+mn-ea"/>
              <a:cs typeface="+mn-cs"/>
            </a:endParaRPr>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507575"/>
          </a:xfrm>
          <a:prstGeom prst="rect">
            <a:avLst/>
          </a:prstGeom>
          <a:noFill/>
        </p:spPr>
        <p:txBody>
          <a:bodyPr wrap="squar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Leslie Lamport</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6112392" y="2685856"/>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08298" y="2875619"/>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7261340" y="3377123"/>
            <a:ext cx="1255379" cy="553884"/>
          </a:xfrm>
          <a:prstGeom prst="rect">
            <a:avLst/>
          </a:prstGeom>
          <a:noFill/>
          <a:ln>
            <a:noFill/>
          </a:ln>
        </p:spPr>
        <p:txBody>
          <a:bodyPr spcFirstLastPara="1" wrap="square" lIns="91389" tIns="91389" rIns="91389" bIns="91389" anchor="ctr" anchorCtr="0">
            <a:noAutofit/>
          </a:bodyPr>
          <a:lstStyle/>
          <a:p>
            <a:pPr algn="ctr" defTabSz="685584" hangingPunct="1"/>
            <a:r>
              <a:rPr lang="en-TW" sz="1799" b="1" kern="1200" dirty="0">
                <a:solidFill>
                  <a:srgbClr val="FF0000"/>
                </a:solidFill>
                <a:latin typeface="STXinwei" panose="02010800040101010101" pitchFamily="2" charset="-122"/>
                <a:ea typeface="STXinwei" panose="02010800040101010101" pitchFamily="2" charset="-122"/>
                <a:cs typeface="Lato"/>
                <a:sym typeface="Lato"/>
              </a:rPr>
              <a:t>偏序集</a:t>
            </a:r>
            <a:endParaRPr sz="1799" b="1" kern="12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3287" y="907471"/>
            <a:ext cx="1157801" cy="7703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6394391" y="984343"/>
            <a:ext cx="1685953" cy="784446"/>
          </a:xfrm>
          <a:prstGeom prst="rect">
            <a:avLst/>
          </a:prstGeom>
          <a:noFill/>
        </p:spPr>
        <p:txBody>
          <a:bodyPr wrap="square" rtlCol="0">
            <a:spAutoFit/>
          </a:bodyPr>
          <a:lstStyle/>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自动枚举各种时序逻辑的抽象规格</a:t>
            </a:r>
          </a:p>
        </p:txBody>
      </p:sp>
      <p:pic>
        <p:nvPicPr>
          <p:cNvPr id="1034" name="Picture 10" descr="AWSCloud | SimBeez">
            <a:extLst>
              <a:ext uri="{FF2B5EF4-FFF2-40B4-BE49-F238E27FC236}">
                <a16:creationId xmlns:a16="http://schemas.microsoft.com/office/drawing/2014/main" id="{83852BA3-41F5-5C4C-9C83-EEC7A2808D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7303" y="874124"/>
            <a:ext cx="1232498" cy="77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817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键值对的语义，是一种多层次，具备迭代特征的宣告式语法 </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(XML/JSON/YAML)</a:t>
            </a:r>
            <a:endParaRPr lang="zh-CN" altLang="en-US" sz="1799"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5083018" y="2772536"/>
            <a:ext cx="2536470" cy="1793916"/>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4658287" y="901834"/>
            <a:ext cx="3385933" cy="1669916"/>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274213" y="860920"/>
            <a:ext cx="4211502" cy="3823232"/>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5039118" y="2894150"/>
            <a:ext cx="1056571" cy="1790002"/>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srgbClr val="0000CC"/>
              </a:solidFill>
              <a:latin typeface="Calibri" panose="020F0502020204030204"/>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4956729" y="2550088"/>
            <a:ext cx="1197159" cy="461665"/>
          </a:xfrm>
          <a:prstGeom prst="rect">
            <a:avLst/>
          </a:prstGeom>
        </p:spPr>
        <p:txBody>
          <a:bodyPr wrap="square">
            <a:spAutoFit/>
          </a:bodyPr>
          <a:lstStyle/>
          <a:p>
            <a:pPr algn="ctr" defTabSz="685584" hangingPunct="1"/>
            <a:r>
              <a:rPr lang="en-TW" sz="1200" kern="1200" dirty="0">
                <a:solidFill>
                  <a:srgbClr val="0000CC"/>
                </a:solidFill>
                <a:latin typeface="STXinwei" panose="02010800040101010101" pitchFamily="2" charset="-122"/>
                <a:ea typeface="STXinwei" panose="02010800040101010101" pitchFamily="2" charset="-122"/>
                <a:cs typeface="+mn-cs"/>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6193479" y="2894150"/>
            <a:ext cx="1523799" cy="1790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3" name="Rectangle 32">
            <a:extLst>
              <a:ext uri="{FF2B5EF4-FFF2-40B4-BE49-F238E27FC236}">
                <a16:creationId xmlns:a16="http://schemas.microsoft.com/office/drawing/2014/main" id="{D4575EF8-1A1E-E44E-A08C-971FB1EC6E15}"/>
              </a:ext>
            </a:extLst>
          </p:cNvPr>
          <p:cNvSpPr/>
          <p:nvPr/>
        </p:nvSpPr>
        <p:spPr>
          <a:xfrm>
            <a:off x="5893584" y="2557960"/>
            <a:ext cx="3113458" cy="276999"/>
          </a:xfrm>
          <a:prstGeom prst="rect">
            <a:avLst/>
          </a:prstGeom>
        </p:spPr>
        <p:txBody>
          <a:bodyPr wrap="square">
            <a:spAutoFit/>
          </a:bodyPr>
          <a:lstStyle/>
          <a:p>
            <a:pPr algn="ctr" defTabSz="685584" hangingPunct="1"/>
            <a:r>
              <a:rPr lang="en-US" altLang="zh-CN" sz="1200" kern="1200" dirty="0">
                <a:solidFill>
                  <a:srgbClr val="FF0000"/>
                </a:solidFill>
                <a:latin typeface="STXinwei" panose="02010800040101010101" pitchFamily="2" charset="-122"/>
                <a:ea typeface="STXinwei" panose="02010800040101010101" pitchFamily="2" charset="-122"/>
                <a:cs typeface="+mn-cs"/>
              </a:rPr>
              <a:t>Values=</a:t>
            </a:r>
            <a:r>
              <a:rPr lang="zh-CN" altLang="en-TW" sz="1200" kern="1200" dirty="0">
                <a:solidFill>
                  <a:srgbClr val="FF0000"/>
                </a:solidFill>
                <a:latin typeface="STXinwei" panose="02010800040101010101" pitchFamily="2" charset="-122"/>
                <a:ea typeface="STXinwei" panose="02010800040101010101" pitchFamily="2" charset="-122"/>
                <a:cs typeface="+mn-cs"/>
              </a:rPr>
              <a:t>运算</a:t>
            </a:r>
            <a:r>
              <a:rPr lang="zh-CN" altLang="en-US" sz="1200" kern="1200" dirty="0">
                <a:solidFill>
                  <a:srgbClr val="FF0000"/>
                </a:solidFill>
                <a:latin typeface="STXinwei" panose="02010800040101010101" pitchFamily="2" charset="-122"/>
                <a:ea typeface="STXinwei" panose="02010800040101010101" pitchFamily="2" charset="-122"/>
                <a:cs typeface="+mn-cs"/>
              </a:rPr>
              <a:t>规则（</a:t>
            </a:r>
            <a:r>
              <a:rPr lang="en-US" altLang="zh-CN" sz="1200" kern="1200" dirty="0">
                <a:solidFill>
                  <a:srgbClr val="FF0000"/>
                </a:solidFill>
                <a:latin typeface="STXinwei" panose="02010800040101010101" pitchFamily="2" charset="-122"/>
                <a:ea typeface="STXinwei" panose="02010800040101010101" pitchFamily="2" charset="-122"/>
                <a:cs typeface="+mn-cs"/>
              </a:rPr>
              <a:t>Rewrite rules)</a:t>
            </a:r>
            <a:endParaRPr lang="en-TW" sz="1200" kern="1200" dirty="0">
              <a:solidFill>
                <a:srgbClr val="FF0000"/>
              </a:solidFill>
              <a:latin typeface="STXinwei" panose="02010800040101010101" pitchFamily="2" charset="-122"/>
              <a:ea typeface="STXinwei" panose="02010800040101010101" pitchFamily="2" charset="-122"/>
              <a:cs typeface="+mn-cs"/>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4571890" y="860919"/>
            <a:ext cx="4297898" cy="41240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5" name="Rectangle 34">
            <a:extLst>
              <a:ext uri="{FF2B5EF4-FFF2-40B4-BE49-F238E27FC236}">
                <a16:creationId xmlns:a16="http://schemas.microsoft.com/office/drawing/2014/main" id="{4C055377-3051-1444-B7B4-1D7471992598}"/>
              </a:ext>
            </a:extLst>
          </p:cNvPr>
          <p:cNvSpPr/>
          <p:nvPr/>
        </p:nvSpPr>
        <p:spPr>
          <a:xfrm>
            <a:off x="4658287" y="647748"/>
            <a:ext cx="3113458" cy="276999"/>
          </a:xfrm>
          <a:prstGeom prst="rect">
            <a:avLst/>
          </a:prstGeom>
        </p:spPr>
        <p:txBody>
          <a:bodyPr wrap="square">
            <a:spAutoFit/>
          </a:bodyPr>
          <a:lstStyle/>
          <a:p>
            <a:pPr algn="ctr" defTabSz="685584" hangingPunct="1"/>
            <a:r>
              <a:rPr lang="en-US" altLang="zh-CN" sz="1200" kern="1200" dirty="0">
                <a:solidFill>
                  <a:srgbClr val="FF0000"/>
                </a:solidFill>
                <a:latin typeface="STXinwei" panose="02010800040101010101" pitchFamily="2" charset="-122"/>
                <a:ea typeface="STXinwei" panose="02010800040101010101" pitchFamily="2" charset="-122"/>
                <a:cs typeface="+mn-cs"/>
              </a:rPr>
              <a:t>Values=</a:t>
            </a:r>
            <a:r>
              <a:rPr lang="zh-CN" altLang="en-TW" sz="1200" kern="1200" dirty="0">
                <a:solidFill>
                  <a:srgbClr val="FF0000"/>
                </a:solidFill>
                <a:latin typeface="STXinwei" panose="02010800040101010101" pitchFamily="2" charset="-122"/>
                <a:ea typeface="STXinwei" panose="02010800040101010101" pitchFamily="2" charset="-122"/>
                <a:cs typeface="+mn-cs"/>
              </a:rPr>
              <a:t>运算</a:t>
            </a:r>
            <a:r>
              <a:rPr lang="zh-CN" altLang="en-US" sz="1200" kern="1200" dirty="0">
                <a:solidFill>
                  <a:srgbClr val="FF0000"/>
                </a:solidFill>
                <a:latin typeface="STXinwei" panose="02010800040101010101" pitchFamily="2" charset="-122"/>
                <a:ea typeface="STXinwei" panose="02010800040101010101" pitchFamily="2" charset="-122"/>
                <a:cs typeface="+mn-cs"/>
              </a:rPr>
              <a:t>规则（</a:t>
            </a:r>
            <a:r>
              <a:rPr lang="en-US" altLang="zh-CN" sz="1200" kern="1200" dirty="0">
                <a:solidFill>
                  <a:srgbClr val="FF0000"/>
                </a:solidFill>
                <a:latin typeface="STXinwei" panose="02010800040101010101" pitchFamily="2" charset="-122"/>
                <a:ea typeface="STXinwei" panose="02010800040101010101" pitchFamily="2" charset="-122"/>
                <a:cs typeface="+mn-cs"/>
              </a:rPr>
              <a:t>Rewrite rules)</a:t>
            </a:r>
            <a:endParaRPr lang="en-TW" sz="1200" kern="1200" dirty="0">
              <a:solidFill>
                <a:srgbClr val="FF0000"/>
              </a:solidFill>
              <a:latin typeface="STXinwei" panose="02010800040101010101" pitchFamily="2" charset="-122"/>
              <a:ea typeface="STXinwei" panose="02010800040101010101" pitchFamily="2" charset="-122"/>
              <a:cs typeface="+mn-cs"/>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346438" y="1526313"/>
            <a:ext cx="1324547" cy="2756267"/>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srgbClr val="0000CC"/>
              </a:solidFill>
              <a:latin typeface="Calibri" panose="020F0502020204030204"/>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346439" y="1272497"/>
            <a:ext cx="1197159" cy="461665"/>
          </a:xfrm>
          <a:prstGeom prst="rect">
            <a:avLst/>
          </a:prstGeom>
        </p:spPr>
        <p:txBody>
          <a:bodyPr wrap="square">
            <a:spAutoFit/>
          </a:bodyPr>
          <a:lstStyle/>
          <a:p>
            <a:pPr algn="ctr" defTabSz="685584" hangingPunct="1"/>
            <a:r>
              <a:rPr lang="en-TW" sz="1200" kern="1200" dirty="0">
                <a:solidFill>
                  <a:srgbClr val="0000CC"/>
                </a:solidFill>
                <a:latin typeface="STXinwei" panose="02010800040101010101" pitchFamily="2" charset="-122"/>
                <a:ea typeface="STXinwei" panose="02010800040101010101" pitchFamily="2" charset="-122"/>
                <a:cs typeface="+mn-cs"/>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1607292" y="1903356"/>
            <a:ext cx="2964598" cy="1019611"/>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5615845" y="1788207"/>
            <a:ext cx="1362874" cy="507575"/>
          </a:xfrm>
          <a:prstGeom prst="rect">
            <a:avLst/>
          </a:prstGeom>
          <a:noFill/>
        </p:spPr>
        <p:txBody>
          <a:bodyPr wrap="none" rtlCol="0">
            <a:spAutoFit/>
          </a:bodyPr>
          <a:lstStyle/>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Trace</a:t>
            </a:r>
            <a:r>
              <a:rPr lang="zh-CN" altLang="en-US" sz="1349" kern="1200" dirty="0">
                <a:solidFill>
                  <a:srgbClr val="FF0000"/>
                </a:solidFill>
                <a:latin typeface="STXinwei" panose="02010800040101010101" pitchFamily="2" charset="-122"/>
                <a:ea typeface="STXinwei" panose="02010800040101010101" pitchFamily="2" charset="-122"/>
                <a:cs typeface="+mn-cs"/>
              </a:rPr>
              <a:t> </a:t>
            </a:r>
            <a:r>
              <a:rPr lang="en-US" altLang="zh-CN" sz="1349" kern="1200" dirty="0">
                <a:solidFill>
                  <a:srgbClr val="FF0000"/>
                </a:solidFill>
                <a:latin typeface="STXinwei" panose="02010800040101010101" pitchFamily="2" charset="-122"/>
                <a:ea typeface="STXinwei" panose="02010800040101010101" pitchFamily="2" charset="-122"/>
                <a:cs typeface="+mn-cs"/>
              </a:rPr>
              <a:t>Semantics</a:t>
            </a:r>
          </a:p>
          <a:p>
            <a:pPr algn="ctr" defTabSz="685584" hangingPunct="1"/>
            <a:r>
              <a:rPr lang="en-TW" sz="1349" kern="1200" dirty="0">
                <a:solidFill>
                  <a:srgbClr val="FF0000"/>
                </a:solidFill>
                <a:latin typeface="STXinwei" panose="02010800040101010101" pitchFamily="2" charset="-122"/>
                <a:ea typeface="STXinwei" panose="02010800040101010101" pitchFamily="2" charset="-122"/>
                <a:cs typeface="+mn-cs"/>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7744253" y="3409195"/>
            <a:ext cx="986167" cy="507831"/>
          </a:xfrm>
          <a:prstGeom prst="rect">
            <a:avLst/>
          </a:prstGeom>
          <a:noFill/>
        </p:spPr>
        <p:txBody>
          <a:bodyPr wrap="none" rtlCol="0">
            <a:spAutoFit/>
          </a:bodyPr>
          <a:lstStyle/>
          <a:p>
            <a:pPr defTabSz="685584" hangingPunct="1"/>
            <a:r>
              <a:rPr lang="en-TW" sz="900" kern="1200" dirty="0">
                <a:solidFill>
                  <a:srgbClr val="FF0000"/>
                </a:solidFill>
                <a:latin typeface="STXinwei" panose="02010800040101010101" pitchFamily="2" charset="-122"/>
                <a:ea typeface="STXinwei" panose="02010800040101010101" pitchFamily="2" charset="-122"/>
                <a:cs typeface="+mn-cs"/>
              </a:rPr>
              <a:t>Domain-Specific</a:t>
            </a:r>
          </a:p>
          <a:p>
            <a:pPr defTabSz="685584" hangingPunct="1"/>
            <a:r>
              <a:rPr lang="en-TW" sz="900" kern="1200" dirty="0">
                <a:solidFill>
                  <a:srgbClr val="FF0000"/>
                </a:solidFill>
                <a:latin typeface="STXinwei" panose="02010800040101010101" pitchFamily="2" charset="-122"/>
                <a:ea typeface="STXinwei" panose="02010800040101010101" pitchFamily="2" charset="-122"/>
                <a:cs typeface="+mn-cs"/>
              </a:rPr>
              <a:t>Key-Value Pairs</a:t>
            </a:r>
          </a:p>
          <a:p>
            <a:pPr defTabSz="685584" hangingPunct="1"/>
            <a:r>
              <a:rPr lang="en-TW" sz="900" kern="1200" dirty="0">
                <a:solidFill>
                  <a:srgbClr val="FF0000"/>
                </a:solidFill>
                <a:latin typeface="STXinwei" panose="02010800040101010101" pitchFamily="2" charset="-122"/>
                <a:ea typeface="STXinwei" panose="02010800040101010101" pitchFamily="2" charset="-122"/>
                <a:cs typeface="+mn-cs"/>
              </a:rPr>
              <a:t>键值域语义</a:t>
            </a:r>
          </a:p>
        </p:txBody>
      </p:sp>
    </p:spTree>
    <p:extLst>
      <p:ext uri="{BB962C8B-B14F-4D97-AF65-F5344CB8AC3E}">
        <p14:creationId xmlns:p14="http://schemas.microsoft.com/office/powerpoint/2010/main" val="3060167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err="1">
                <a:latin typeface="STXinwei" panose="02010800040101010101" pitchFamily="2" charset="-122"/>
                <a:ea typeface="STXinwei" panose="02010800040101010101" pitchFamily="2" charset="-122"/>
              </a:rPr>
              <a:t>模型空间的</a:t>
            </a:r>
            <a:r>
              <a:rPr lang="zh-TW" altLang="en-US" sz="1799" dirty="0">
                <a:latin typeface="STXinwei" panose="02010800040101010101" pitchFamily="2" charset="-122"/>
                <a:ea typeface="STXinwei" panose="02010800040101010101" pitchFamily="2" charset="-122"/>
              </a:rPr>
              <a:t>代数运算</a:t>
            </a:r>
            <a:r>
              <a:rPr lang="en-TW" sz="1799" dirty="0">
                <a:latin typeface="STXinwei" panose="02010800040101010101" pitchFamily="2" charset="-122"/>
                <a:ea typeface="STXinwei" panose="02010800040101010101" pitchFamily="2" charset="-122"/>
              </a:rPr>
              <a:t>封闭性</a:t>
            </a:r>
            <a:r>
              <a:rPr lang="en-US" sz="1799" dirty="0">
                <a:latin typeface="STXinwei" panose="02010800040101010101" pitchFamily="2" charset="-122"/>
                <a:ea typeface="STXinwei" panose="02010800040101010101" pitchFamily="2" charset="-122"/>
                <a:sym typeface="Wingdings" pitchFamily="2" charset="2"/>
              </a:rPr>
              <a:t>: </a:t>
            </a:r>
            <a:r>
              <a:rPr lang="en-US" sz="1799" dirty="0">
                <a:latin typeface="STXinwei" panose="02010800040101010101" pitchFamily="2" charset="-122"/>
                <a:ea typeface="STXinwei" panose="02010800040101010101" pitchFamily="2" charset="-122"/>
              </a:rPr>
              <a:t>Algebraic Closure</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pPr defTabSz="685584" hangingPunct="1"/>
            <a:r>
              <a:rPr lang="en-TW" sz="2699" kern="1200" dirty="0">
                <a:solidFill>
                  <a:prstClr val="black"/>
                </a:solidFill>
                <a:latin typeface="STXinwei" panose="02010800040101010101" pitchFamily="2" charset="-122"/>
                <a:ea typeface="STXinwei" panose="02010800040101010101" pitchFamily="2" charset="-122"/>
                <a:cs typeface="+mn-cs"/>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pPr defTabSz="685584" hangingPunct="1"/>
            <a:r>
              <a:rPr lang="en-TW" sz="2699" kern="1200" dirty="0">
                <a:solidFill>
                  <a:prstClr val="black"/>
                </a:solidFill>
                <a:latin typeface="STXinwei" panose="02010800040101010101" pitchFamily="2" charset="-122"/>
                <a:ea typeface="STXinwei" panose="02010800040101010101" pitchFamily="2" charset="-122"/>
                <a:cs typeface="+mn-cs"/>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pPr defTabSz="685584" hangingPunct="1"/>
            <a:r>
              <a:rPr lang="en-TW" sz="2699" kern="1200" dirty="0">
                <a:solidFill>
                  <a:prstClr val="black"/>
                </a:solidFill>
                <a:latin typeface="STXinwei" panose="02010800040101010101" pitchFamily="2" charset="-122"/>
                <a:ea typeface="STXinwei" panose="02010800040101010101" pitchFamily="2" charset="-122"/>
                <a:cs typeface="+mn-cs"/>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white"/>
                </a:solidFill>
                <a:latin typeface="Calibri" panose="020F0502020204030204"/>
              </a:rPr>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pPr defTabSz="685584" hangingPunct="1"/>
            <a:r>
              <a:rPr lang="en-TW" sz="1200" kern="1200" dirty="0">
                <a:solidFill>
                  <a:prstClr val="black"/>
                </a:solidFill>
                <a:latin typeface="STXinwei" panose="02010800040101010101" pitchFamily="2" charset="-122"/>
                <a:ea typeface="STXinwei" panose="02010800040101010101" pitchFamily="2" charset="-122"/>
                <a:cs typeface="+mn-cs"/>
              </a:rPr>
              <a:t>代数编码的封闭性</a:t>
            </a:r>
            <a:r>
              <a:rPr lang="zh-CN" altLang="en-US" sz="1200" kern="1200" dirty="0">
                <a:solidFill>
                  <a:prstClr val="black"/>
                </a:solidFill>
                <a:latin typeface="STXinwei" panose="02010800040101010101" pitchFamily="2" charset="-122"/>
                <a:ea typeface="STXinwei" panose="02010800040101010101" pitchFamily="2" charset="-122"/>
                <a:cs typeface="+mn-cs"/>
              </a:rPr>
              <a:t>：</a:t>
            </a:r>
            <a:r>
              <a:rPr lang="en-TW" sz="1200" kern="1200" dirty="0">
                <a:solidFill>
                  <a:prstClr val="black"/>
                </a:solidFill>
                <a:latin typeface="STXinwei" panose="02010800040101010101" pitchFamily="2" charset="-122"/>
                <a:ea typeface="STXinwei" panose="02010800040101010101" pitchFamily="2" charset="-122"/>
                <a:cs typeface="+mn-cs"/>
              </a:rPr>
              <a:t>所有计算的结果</a:t>
            </a:r>
            <a:r>
              <a:rPr lang="zh-CN" altLang="en-US" sz="1200" kern="1200" dirty="0">
                <a:solidFill>
                  <a:prstClr val="black"/>
                </a:solidFill>
                <a:latin typeface="STXinwei" panose="02010800040101010101" pitchFamily="2" charset="-122"/>
                <a:ea typeface="STXinwei" panose="02010800040101010101" pitchFamily="2" charset="-122"/>
                <a:cs typeface="+mn-cs"/>
              </a:rPr>
              <a:t>，均为</a:t>
            </a:r>
            <a:r>
              <a:rPr lang="en-US" altLang="zh-CN" sz="1200" kern="1200" dirty="0" err="1">
                <a:solidFill>
                  <a:prstClr val="black"/>
                </a:solidFill>
                <a:latin typeface="STXinwei" panose="02010800040101010101" pitchFamily="2" charset="-122"/>
                <a:ea typeface="STXinwei" panose="02010800040101010101" pitchFamily="2" charset="-122"/>
                <a:cs typeface="+mn-cs"/>
              </a:rPr>
              <a:t>AoS</a:t>
            </a:r>
            <a:r>
              <a:rPr lang="zh-CN" altLang="en-US" sz="1200" kern="1200" dirty="0">
                <a:solidFill>
                  <a:prstClr val="black"/>
                </a:solidFill>
                <a:latin typeface="STXinwei" panose="02010800040101010101" pitchFamily="2" charset="-122"/>
                <a:ea typeface="STXinwei" panose="02010800040101010101" pitchFamily="2" charset="-122"/>
                <a:cs typeface="+mn-cs"/>
              </a:rPr>
              <a:t>域的元素</a:t>
            </a:r>
            <a:endParaRPr lang="en-US" altLang="zh-CN" sz="1200"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zh-CN" altLang="en-US" sz="1200" kern="1200" dirty="0">
                <a:solidFill>
                  <a:prstClr val="black"/>
                </a:solidFill>
                <a:latin typeface="STXinwei" panose="02010800040101010101" pitchFamily="2" charset="-122"/>
                <a:ea typeface="STXinwei" panose="02010800040101010101" pitchFamily="2" charset="-122"/>
                <a:cs typeface="+mn-cs"/>
              </a:rPr>
              <a:t>枚举过程中的</a:t>
            </a:r>
            <a:r>
              <a:rPr lang="en-US" altLang="zh-CN" sz="1200" kern="1200" dirty="0">
                <a:solidFill>
                  <a:prstClr val="black"/>
                </a:solidFill>
                <a:latin typeface="STXinwei" panose="02010800040101010101" pitchFamily="2" charset="-122"/>
                <a:ea typeface="STXinwei" panose="02010800040101010101" pitchFamily="2" charset="-122"/>
                <a:cs typeface="+mn-cs"/>
              </a:rPr>
              <a:t>Token</a:t>
            </a:r>
            <a:r>
              <a:rPr lang="zh-CN" altLang="en-US" sz="1200" kern="1200" dirty="0">
                <a:solidFill>
                  <a:prstClr val="black"/>
                </a:solidFill>
                <a:latin typeface="STXinwei" panose="02010800040101010101" pitchFamily="2" charset="-122"/>
                <a:ea typeface="STXinwei" panose="02010800040101010101" pitchFamily="2" charset="-122"/>
                <a:cs typeface="+mn-cs"/>
              </a:rPr>
              <a:t>总量可通过</a:t>
            </a:r>
            <a:r>
              <a:rPr lang="en-US" altLang="zh-CN" sz="1200" kern="1200" dirty="0">
                <a:solidFill>
                  <a:prstClr val="black"/>
                </a:solidFill>
                <a:latin typeface="STXinwei" panose="02010800040101010101" pitchFamily="2" charset="-122"/>
                <a:ea typeface="STXinwei" panose="02010800040101010101" pitchFamily="2" charset="-122"/>
                <a:cs typeface="+mn-cs"/>
              </a:rPr>
              <a:t>P</a:t>
            </a:r>
            <a:r>
              <a:rPr lang="zh-CN" altLang="en-US" sz="1200" kern="1200" dirty="0">
                <a:solidFill>
                  <a:prstClr val="black"/>
                </a:solidFill>
                <a:latin typeface="STXinwei" panose="02010800040101010101" pitchFamily="2" charset="-122"/>
                <a:ea typeface="STXinwei" panose="02010800040101010101" pitchFamily="2" charset="-122"/>
                <a:cs typeface="+mn-cs"/>
              </a:rPr>
              <a:t>与</a:t>
            </a:r>
            <a:r>
              <a:rPr lang="en-US" altLang="zh-CN" sz="1200" kern="1200" dirty="0">
                <a:solidFill>
                  <a:prstClr val="black"/>
                </a:solidFill>
                <a:latin typeface="STXinwei" panose="02010800040101010101" pitchFamily="2" charset="-122"/>
                <a:ea typeface="STXinwei" panose="02010800040101010101" pitchFamily="2" charset="-122"/>
                <a:cs typeface="+mn-cs"/>
              </a:rPr>
              <a:t>B</a:t>
            </a:r>
            <a:r>
              <a:rPr lang="zh-CN" altLang="en-US" sz="1200" kern="1200" dirty="0">
                <a:solidFill>
                  <a:prstClr val="black"/>
                </a:solidFill>
                <a:latin typeface="STXinwei" panose="02010800040101010101" pitchFamily="2" charset="-122"/>
                <a:ea typeface="STXinwei" panose="02010800040101010101" pitchFamily="2" charset="-122"/>
                <a:cs typeface="+mn-cs"/>
              </a:rPr>
              <a:t>的命名空间来控制</a:t>
            </a:r>
            <a:endParaRPr lang="en-US" altLang="zh-CN" sz="1200" kern="1200" dirty="0">
              <a:solidFill>
                <a:prstClr val="black"/>
              </a:solidFill>
              <a:latin typeface="STXinwei" panose="02010800040101010101" pitchFamily="2" charset="-122"/>
              <a:ea typeface="STXinwei" panose="02010800040101010101" pitchFamily="2" charset="-122"/>
              <a:cs typeface="+mn-cs"/>
            </a:endParaRPr>
          </a:p>
          <a:p>
            <a:pPr defTabSz="685584" hangingPunct="1"/>
            <a:r>
              <a:rPr lang="zh-CN" altLang="en-US" sz="1200" kern="1200" dirty="0">
                <a:solidFill>
                  <a:prstClr val="black"/>
                </a:solidFill>
                <a:latin typeface="STXinwei" panose="02010800040101010101" pitchFamily="2" charset="-122"/>
                <a:ea typeface="STXinwei" panose="02010800040101010101" pitchFamily="2" charset="-122"/>
                <a:cs typeface="+mn-cs"/>
              </a:rPr>
              <a:t>评估的计算过程可调用任何可计算</a:t>
            </a:r>
            <a:r>
              <a:rPr lang="en-US" altLang="zh-CN" sz="1200" kern="1200" dirty="0">
                <a:solidFill>
                  <a:prstClr val="black"/>
                </a:solidFill>
                <a:latin typeface="STXinwei" panose="02010800040101010101" pitchFamily="2" charset="-122"/>
                <a:ea typeface="STXinwei" panose="02010800040101010101" pitchFamily="2" charset="-122"/>
                <a:cs typeface="+mn-cs"/>
              </a:rPr>
              <a:t>(Computable)</a:t>
            </a:r>
            <a:r>
              <a:rPr lang="zh-CN" altLang="en-US" sz="1200" kern="1200" dirty="0">
                <a:solidFill>
                  <a:prstClr val="black"/>
                </a:solidFill>
                <a:latin typeface="STXinwei" panose="02010800040101010101" pitchFamily="2" charset="-122"/>
                <a:ea typeface="STXinwei" panose="02010800040101010101" pitchFamily="2" charset="-122"/>
                <a:cs typeface="+mn-cs"/>
              </a:rPr>
              <a:t>的函数</a:t>
            </a:r>
            <a:endParaRPr lang="en-TW" sz="1200" kern="1200" dirty="0">
              <a:solidFill>
                <a:prstClr val="black"/>
              </a:solidFill>
              <a:latin typeface="STXinwei" panose="02010800040101010101" pitchFamily="2" charset="-122"/>
              <a:ea typeface="STXinwei" panose="02010800040101010101" pitchFamily="2" charset="-122"/>
              <a:cs typeface="+mn-cs"/>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zh-TW" altLang="en-US" sz="1050" dirty="0">
                <a:solidFill>
                  <a:prstClr val="black"/>
                </a:solidFill>
                <a:latin typeface="STXinwei" panose="02010800040101010101" pitchFamily="2" charset="-122"/>
                <a:ea typeface="STXinwei" panose="02010800040101010101" pitchFamily="2" charset="-122"/>
              </a:rPr>
              <a:t>系统代数的边界：代数的封闭特性</a:t>
            </a:r>
            <a:r>
              <a:rPr lang="en-US" altLang="zh-TW" sz="1050" dirty="0">
                <a:solidFill>
                  <a:prstClr val="black"/>
                </a:solidFill>
                <a:latin typeface="STXinwei" panose="02010800040101010101" pitchFamily="2" charset="-122"/>
                <a:ea typeface="STXinwei" panose="02010800040101010101" pitchFamily="2" charset="-122"/>
              </a:rPr>
              <a:t>(Closure property)</a:t>
            </a:r>
            <a:r>
              <a:rPr lang="zh-TW" altLang="en-US" sz="1050" dirty="0">
                <a:solidFill>
                  <a:prstClr val="black"/>
                </a:solidFill>
                <a:latin typeface="STXinwei" panose="02010800040101010101" pitchFamily="2" charset="-122"/>
                <a:ea typeface="STXinwei" panose="02010800040101010101" pitchFamily="2" charset="-122"/>
              </a:rPr>
              <a:t>可用网络路径的可达性（</a:t>
            </a:r>
            <a:r>
              <a:rPr lang="en-US" altLang="zh-TW" sz="1050" dirty="0">
                <a:solidFill>
                  <a:prstClr val="black"/>
                </a:solidFill>
                <a:latin typeface="STXinwei" panose="02010800040101010101" pitchFamily="2" charset="-122"/>
                <a:ea typeface="STXinwei" panose="02010800040101010101" pitchFamily="2" charset="-122"/>
              </a:rPr>
              <a:t>Reachability</a:t>
            </a:r>
            <a:r>
              <a:rPr lang="zh-TW" altLang="en-US" sz="1050" dirty="0">
                <a:solidFill>
                  <a:prstClr val="black"/>
                </a:solidFill>
                <a:latin typeface="STXinwei" panose="02010800040101010101" pitchFamily="2" charset="-122"/>
                <a:ea typeface="STXinwei" panose="02010800040101010101" pitchFamily="2" charset="-122"/>
              </a:rPr>
              <a:t>）来执行运算，</a:t>
            </a:r>
            <a:endParaRPr lang="en-US" altLang="zh-TW" sz="1050" dirty="0">
              <a:solidFill>
                <a:prstClr val="black"/>
              </a:solidFill>
              <a:latin typeface="STXinwei" panose="02010800040101010101" pitchFamily="2" charset="-122"/>
              <a:ea typeface="STXinwei" panose="02010800040101010101" pitchFamily="2" charset="-122"/>
            </a:endParaRP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可达性：</a:t>
            </a:r>
            <a:r>
              <a:rPr lang="en-US" altLang="zh-TW" sz="1050" dirty="0">
                <a:solidFill>
                  <a:prstClr val="black"/>
                </a:solidFill>
                <a:latin typeface="STXinwei" panose="02010800040101010101" pitchFamily="2" charset="-122"/>
                <a:ea typeface="STXinwei" panose="02010800040101010101" pitchFamily="2" charset="-122"/>
              </a:rPr>
              <a:t>Petri Net </a:t>
            </a:r>
            <a:r>
              <a:rPr lang="zh-TW" altLang="en-US" sz="1050" dirty="0">
                <a:solidFill>
                  <a:prstClr val="black"/>
                </a:solidFill>
                <a:latin typeface="STXinwei" panose="02010800040101010101" pitchFamily="2" charset="-122"/>
                <a:ea typeface="STXinwei" panose="02010800040101010101" pitchFamily="2" charset="-122"/>
              </a:rPr>
              <a:t>的表达形式和语意，适用于凸显系统的并发动态行为</a:t>
            </a:r>
            <a:r>
              <a:rPr lang="en-US" altLang="zh-TW" sz="1050" dirty="0">
                <a:solidFill>
                  <a:prstClr val="black"/>
                </a:solidFill>
                <a:latin typeface="STXinwei" panose="02010800040101010101" pitchFamily="2" charset="-122"/>
                <a:ea typeface="STXinwei" panose="02010800040101010101" pitchFamily="2" charset="-122"/>
              </a:rPr>
              <a:t>,</a:t>
            </a:r>
            <a:r>
              <a:rPr lang="zh-TW" altLang="en-US" sz="1050" dirty="0">
                <a:solidFill>
                  <a:prstClr val="black"/>
                </a:solidFill>
                <a:latin typeface="STXinwei" panose="02010800040101010101" pitchFamily="2" charset="-122"/>
                <a:ea typeface="STXinwei" panose="02010800040101010101" pitchFamily="2" charset="-122"/>
              </a:rPr>
              <a:t>也是范畴论的主要计算手段</a:t>
            </a:r>
            <a:endParaRPr lang="en-US" altLang="zh-TW" sz="1050" dirty="0">
              <a:solidFill>
                <a:prstClr val="black"/>
              </a:solidFill>
              <a:latin typeface="STXinwei" panose="02010800040101010101" pitchFamily="2" charset="-122"/>
              <a:ea typeface="STXinwei" panose="02010800040101010101" pitchFamily="2" charset="-122"/>
            </a:endParaRPr>
          </a:p>
          <a:p>
            <a:pPr marL="685526" lvl="1" indent="-342763" defTabSz="601025"/>
            <a:r>
              <a:rPr lang="zh-TW" altLang="en-US" sz="900" dirty="0">
                <a:solidFill>
                  <a:prstClr val="black"/>
                </a:solidFill>
                <a:latin typeface="STXinwei" panose="02010800040101010101" pitchFamily="2" charset="-122"/>
                <a:ea typeface="STXinwei" panose="02010800040101010101" pitchFamily="2" charset="-122"/>
              </a:rPr>
              <a:t>系统生成步骤：编码</a:t>
            </a:r>
            <a:r>
              <a:rPr lang="en-US" altLang="zh-TW" sz="900" dirty="0">
                <a:solidFill>
                  <a:prstClr val="black"/>
                </a:solidFill>
                <a:latin typeface="STXinwei" panose="02010800040101010101" pitchFamily="2" charset="-122"/>
                <a:ea typeface="STXinwei" panose="02010800040101010101" pitchFamily="2" charset="-122"/>
              </a:rPr>
              <a:t>(Encode), </a:t>
            </a:r>
            <a:r>
              <a:rPr lang="zh-TW" altLang="en-US" sz="900" dirty="0">
                <a:solidFill>
                  <a:prstClr val="black"/>
                </a:solidFill>
                <a:latin typeface="STXinwei" panose="02010800040101010101" pitchFamily="2" charset="-122"/>
                <a:ea typeface="STXinwei" panose="02010800040101010101" pitchFamily="2" charset="-122"/>
              </a:rPr>
              <a:t>枚举</a:t>
            </a:r>
            <a:r>
              <a:rPr lang="en-US" altLang="zh-TW" sz="900" dirty="0">
                <a:solidFill>
                  <a:prstClr val="black"/>
                </a:solidFill>
                <a:latin typeface="STXinwei" panose="02010800040101010101" pitchFamily="2" charset="-122"/>
                <a:ea typeface="STXinwei" panose="02010800040101010101" pitchFamily="2" charset="-122"/>
              </a:rPr>
              <a:t>(Enumerate), </a:t>
            </a:r>
            <a:r>
              <a:rPr lang="zh-TW" altLang="en-US" sz="900" dirty="0">
                <a:solidFill>
                  <a:prstClr val="black"/>
                </a:solidFill>
                <a:latin typeface="STXinwei" panose="02010800040101010101" pitchFamily="2" charset="-122"/>
                <a:ea typeface="STXinwei" panose="02010800040101010101" pitchFamily="2" charset="-122"/>
              </a:rPr>
              <a:t>评估</a:t>
            </a:r>
            <a:r>
              <a:rPr lang="en-US" altLang="zh-TW" sz="900" dirty="0">
                <a:solidFill>
                  <a:prstClr val="black"/>
                </a:solidFill>
                <a:latin typeface="STXinwei" panose="02010800040101010101" pitchFamily="2" charset="-122"/>
                <a:ea typeface="STXinwei" panose="02010800040101010101" pitchFamily="2" charset="-122"/>
              </a:rPr>
              <a:t>(Evaluate), 3E </a:t>
            </a:r>
            <a:r>
              <a:rPr lang="zh-TW" altLang="en-US" sz="900" dirty="0">
                <a:solidFill>
                  <a:prstClr val="black"/>
                </a:solidFill>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solidFill>
                  <a:prstClr val="black"/>
                </a:solidFill>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solidFill>
                  <a:prstClr val="black"/>
                </a:solidFill>
                <a:latin typeface="STXinwei" panose="02010800040101010101" pitchFamily="2" charset="-122"/>
                <a:ea typeface="STXinwei" panose="02010800040101010101" pitchFamily="2" charset="-122"/>
              </a:rPr>
              <a:t>来控制）</a:t>
            </a:r>
            <a:endParaRPr lang="en-US" altLang="zh-TW" sz="900" dirty="0">
              <a:solidFill>
                <a:prstClr val="black"/>
              </a:solidFill>
              <a:latin typeface="STXinwei" panose="02010800040101010101" pitchFamily="2" charset="-122"/>
              <a:ea typeface="STXinwei" panose="02010800040101010101" pitchFamily="2" charset="-122"/>
            </a:endParaRPr>
          </a:p>
          <a:p>
            <a:pPr marL="685526" lvl="1" indent="-342763" defTabSz="601025"/>
            <a:r>
              <a:rPr lang="zh-TW" altLang="en-US" sz="1050" dirty="0">
                <a:solidFill>
                  <a:prstClr val="black"/>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solidFill>
                  <a:prstClr val="black"/>
                </a:solidFill>
                <a:latin typeface="STXinwei" panose="02010800040101010101" pitchFamily="2" charset="-122"/>
                <a:ea typeface="STXinwei" panose="02010800040101010101" pitchFamily="2" charset="-122"/>
              </a:rPr>
              <a:t>3E </a:t>
            </a:r>
            <a:r>
              <a:rPr lang="zh-TW" altLang="en-US" sz="1050" dirty="0">
                <a:solidFill>
                  <a:prstClr val="black"/>
                </a:solidFill>
                <a:latin typeface="STXinwei" panose="02010800040101010101" pitchFamily="2" charset="-122"/>
                <a:ea typeface="STXinwei" panose="02010800040101010101" pitchFamily="2" charset="-122"/>
              </a:rPr>
              <a:t>语言算符，编码，枚举，并评估（比对计算结果）</a:t>
            </a:r>
          </a:p>
          <a:p>
            <a:pPr marL="342763" indent="-342763" defTabSz="601025"/>
            <a:endParaRPr lang="zh-TW" altLang="en-US" sz="1050" dirty="0">
              <a:solidFill>
                <a:prstClr val="black"/>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在跨领域的决策方案筛选可通过偏序集计算得到结果</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5005966" y="1131691"/>
            <a:ext cx="1414606" cy="1091267"/>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08605" y="3847716"/>
            <a:ext cx="1981070" cy="1291415"/>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7485255" y="2315675"/>
            <a:ext cx="878250" cy="442695"/>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7485255" y="2831595"/>
            <a:ext cx="878249" cy="442695"/>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7485254" y="3333607"/>
            <a:ext cx="878250" cy="442696"/>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4808605" y="2568767"/>
            <a:ext cx="1688886" cy="1024048"/>
          </a:xfrm>
          <a:prstGeom prst="rect">
            <a:avLst/>
          </a:prstGeom>
        </p:spPr>
      </p:pic>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087FE046-C6E9-8D4D-B497-F57220E0BAB9}"/>
                  </a:ext>
                </a:extLst>
              </p:cNvPr>
              <p:cNvSpPr/>
              <p:nvPr/>
            </p:nvSpPr>
            <p:spPr>
              <a:xfrm>
                <a:off x="7917518" y="1993559"/>
                <a:ext cx="231367" cy="247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14:m>
                  <m:oMathPara xmlns:m="http://schemas.openxmlformats.org/officeDocument/2006/math">
                    <m:oMathParaPr>
                      <m:jc m:val="center"/>
                    </m:oMathParaPr>
                    <m:oMath xmlns:m="http://schemas.openxmlformats.org/officeDocument/2006/math">
                      <m:r>
                        <a:rPr lang="en-US" sz="1349" i="1" kern="1200">
                          <a:solidFill>
                            <a:srgbClr val="FF0000"/>
                          </a:solidFill>
                          <a:latin typeface="Cambria Math" panose="02040503050406030204" pitchFamily="18" charset="0"/>
                        </a:rPr>
                        <m:t>∅</m:t>
                      </m:r>
                    </m:oMath>
                  </m:oMathPara>
                </a14:m>
                <a:endParaRPr lang="en-TW" sz="1349" kern="1200" dirty="0">
                  <a:solidFill>
                    <a:prstClr val="black"/>
                  </a:solidFill>
                  <a:latin typeface="Calibri" panose="020F0502020204030204"/>
                </a:endParaRPr>
              </a:p>
            </p:txBody>
          </p:sp>
        </mc:Choice>
        <mc:Fallback>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7917518" y="1993559"/>
                <a:ext cx="231367" cy="247748"/>
              </a:xfrm>
              <a:prstGeom prst="ellipse">
                <a:avLst/>
              </a:prstGeom>
              <a:blipFill>
                <a:blip r:embed="rId8"/>
                <a:stretch>
                  <a:fillRect l="-10000" b="-4545"/>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7761264" y="1675510"/>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8161614" y="1671954"/>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b="1" kern="1200"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8630366" y="1758591"/>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7945899" y="1671954"/>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8320051" y="1750868"/>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7991973" y="1718028"/>
            <a:ext cx="41229" cy="275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8033202" y="1718028"/>
            <a:ext cx="174486" cy="27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8115002" y="1796942"/>
            <a:ext cx="212954" cy="23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8115002" y="1804665"/>
            <a:ext cx="523269" cy="22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7807338" y="1721583"/>
            <a:ext cx="225864" cy="27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7387515" y="1652800"/>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8032968" y="1372923"/>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8422553" y="1334755"/>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7807338" y="1418997"/>
            <a:ext cx="233535" cy="264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8079042" y="1418997"/>
            <a:ext cx="128646" cy="260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8366126" y="1380829"/>
            <a:ext cx="64332" cy="37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8468627" y="1380829"/>
            <a:ext cx="169644" cy="38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7826423" y="973457"/>
            <a:ext cx="482449" cy="234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787" b="1" kern="1200" dirty="0">
                <a:solidFill>
                  <a:srgbClr val="70AD47">
                    <a:lumMod val="75000"/>
                  </a:srgbClr>
                </a:solidFill>
                <a:latin typeface="Calibri" panose="020F0502020204030204"/>
              </a:rPr>
              <a:t>Best</a:t>
            </a:r>
            <a:endParaRPr lang="en-TW" sz="450" b="1" kern="1200" dirty="0">
              <a:solidFill>
                <a:srgbClr val="70AD47">
                  <a:lumMod val="75000"/>
                </a:srgbClr>
              </a:solidFill>
              <a:latin typeface="Calibri" panose="020F0502020204030204"/>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7433589" y="1173308"/>
            <a:ext cx="463487" cy="48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8067648" y="1207596"/>
            <a:ext cx="11394" cy="17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8238219" y="1173308"/>
            <a:ext cx="192239" cy="16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5079076" y="2379746"/>
            <a:ext cx="1194558" cy="173124"/>
          </a:xfrm>
          <a:prstGeom prst="rect">
            <a:avLst/>
          </a:prstGeom>
          <a:noFill/>
        </p:spPr>
        <p:txBody>
          <a:bodyPr wrap="none" rtlCol="0">
            <a:spAutoFit/>
          </a:bodyPr>
          <a:lstStyle/>
          <a:p>
            <a:pPr defTabSz="685584" hangingPunct="1"/>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a:t>
            </a:r>
            <a:r>
              <a:rPr lang="en-TW" sz="525" kern="1200" dirty="0">
                <a:solidFill>
                  <a:prstClr val="black"/>
                </a:solidFill>
                <a:latin typeface="Calibri" panose="020F0502020204030204"/>
                <a:ea typeface="+mn-ea"/>
                <a:cs typeface="+mn-cs"/>
              </a:rPr>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5272592" y="883908"/>
            <a:ext cx="1066318" cy="173124"/>
          </a:xfrm>
          <a:prstGeom prst="rect">
            <a:avLst/>
          </a:prstGeom>
          <a:noFill/>
        </p:spPr>
        <p:txBody>
          <a:bodyPr wrap="none" rtlCol="0">
            <a:spAutoFit/>
          </a:bodyPr>
          <a:lstStyle/>
          <a:p>
            <a:pPr defTabSz="685584" hangingPunct="1"/>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：高概率 ⋀ 低载重量</a:t>
            </a:r>
            <a:endParaRPr lang="en-TW" sz="525" kern="1200" dirty="0">
              <a:solidFill>
                <a:prstClr val="black"/>
              </a:solidFill>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B2575282-56F0-934B-92D7-0469CA5A4665}"/>
                  </a:ext>
                </a:extLst>
              </p:cNvPr>
              <p:cNvSpPr txBox="1"/>
              <p:nvPr/>
            </p:nvSpPr>
            <p:spPr>
              <a:xfrm>
                <a:off x="6270839" y="2056212"/>
                <a:ext cx="426720" cy="219291"/>
              </a:xfrm>
              <a:prstGeom prst="rect">
                <a:avLst/>
              </a:prstGeom>
              <a:noFill/>
            </p:spPr>
            <p:txBody>
              <a:bodyPr wrap="none" rtlCol="0">
                <a:spAutoFit/>
              </a:bodyPr>
              <a:lstStyle/>
              <a:p>
                <a:pPr defTabSz="685584" hangingPunct="1"/>
                <a14:m>
                  <m:oMathPara xmlns:m="http://schemas.openxmlformats.org/officeDocument/2006/math">
                    <m:oMathParaPr>
                      <m:jc m:val="centerGroup"/>
                    </m:oMathParaPr>
                    <m:oMath xmlns:m="http://schemas.openxmlformats.org/officeDocument/2006/math">
                      <m:r>
                        <a:rPr lang="en-US" sz="825" b="1" kern="1200">
                          <a:solidFill>
                            <a:srgbClr val="70AD47">
                              <a:lumMod val="75000"/>
                            </a:srgbClr>
                          </a:solidFill>
                          <a:latin typeface="Cambria Math" panose="02040503050406030204" pitchFamily="18" charset="0"/>
                          <a:ea typeface="+mn-ea"/>
                          <a:cs typeface="+mn-cs"/>
                        </a:rPr>
                        <m:t>𝐁𝐞𝐬𝐭</m:t>
                      </m:r>
                    </m:oMath>
                  </m:oMathPara>
                </a14:m>
                <a:endParaRPr lang="en-TW" sz="825" b="1" kern="1200" dirty="0">
                  <a:solidFill>
                    <a:srgbClr val="70AD47">
                      <a:lumMod val="75000"/>
                    </a:srgbClr>
                  </a:solidFill>
                  <a:latin typeface="Calibri" panose="020F0502020204030204"/>
                  <a:ea typeface="+mn-ea"/>
                  <a:cs typeface="+mn-cs"/>
                </a:endParaRPr>
              </a:p>
            </p:txBody>
          </p:sp>
        </mc:Choice>
        <mc:Fallback>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6270839" y="2056212"/>
                <a:ext cx="426720" cy="219291"/>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8352640E-4770-0142-8DB7-3558B04762B8}"/>
                  </a:ext>
                </a:extLst>
              </p:cNvPr>
              <p:cNvSpPr txBox="1"/>
              <p:nvPr/>
            </p:nvSpPr>
            <p:spPr>
              <a:xfrm>
                <a:off x="5082036" y="899911"/>
                <a:ext cx="332142" cy="299954"/>
              </a:xfrm>
              <a:prstGeom prst="rect">
                <a:avLst/>
              </a:prstGeom>
              <a:noFill/>
            </p:spPr>
            <p:txBody>
              <a:bodyPr wrap="none" rtlCol="0">
                <a:spAutoFit/>
              </a:bodyPr>
              <a:lstStyle/>
              <a:p>
                <a:pPr defTabSz="685584" hangingPunct="1"/>
                <a14:m>
                  <m:oMathPara xmlns:m="http://schemas.openxmlformats.org/officeDocument/2006/math">
                    <m:oMathParaPr>
                      <m:jc m:val="centerGroup"/>
                    </m:oMathParaPr>
                    <m:oMath xmlns:m="http://schemas.openxmlformats.org/officeDocument/2006/math">
                      <m:r>
                        <a:rPr lang="en-US" sz="1349" i="1" kern="1200">
                          <a:solidFill>
                            <a:srgbClr val="FF0000"/>
                          </a:solidFill>
                          <a:latin typeface="Cambria Math" panose="02040503050406030204" pitchFamily="18" charset="0"/>
                          <a:ea typeface="+mn-ea"/>
                          <a:cs typeface="+mn-cs"/>
                        </a:rPr>
                        <m:t>∅</m:t>
                      </m:r>
                    </m:oMath>
                  </m:oMathPara>
                </a14:m>
                <a:endParaRPr lang="en-TW" sz="1349" kern="1200" dirty="0">
                  <a:solidFill>
                    <a:prstClr val="black"/>
                  </a:solidFill>
                  <a:latin typeface="Calibri" panose="020F0502020204030204"/>
                  <a:ea typeface="+mn-ea"/>
                  <a:cs typeface="+mn-cs"/>
                </a:endParaRPr>
              </a:p>
            </p:txBody>
          </p:sp>
        </mc:Choice>
        <mc:Fallback>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5082036" y="899911"/>
                <a:ext cx="332142" cy="299954"/>
              </a:xfrm>
              <a:prstGeom prst="rect">
                <a:avLst/>
              </a:prstGeom>
              <a:blipFill>
                <a:blip r:embed="rId10"/>
                <a:stretch>
                  <a:fillRect/>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5123615" y="3736113"/>
            <a:ext cx="1268296" cy="173124"/>
          </a:xfrm>
          <a:prstGeom prst="rect">
            <a:avLst/>
          </a:prstGeom>
          <a:noFill/>
        </p:spPr>
        <p:txBody>
          <a:bodyPr wrap="none" rtlCol="0">
            <a:spAutoFit/>
          </a:bodyPr>
          <a:lstStyle/>
          <a:p>
            <a:pPr defTabSz="685584" hangingPunct="1"/>
            <a:r>
              <a:rPr lang="en-TW" sz="525" kern="1200" dirty="0">
                <a:solidFill>
                  <a:prstClr val="black"/>
                </a:solidFill>
                <a:latin typeface="Calibri" panose="020F0502020204030204"/>
                <a:ea typeface="+mn-ea"/>
                <a:cs typeface="+mn-cs"/>
              </a:rPr>
              <a:t>偏序关系</a:t>
            </a:r>
            <a:r>
              <a:rPr lang="zh-CN" altLang="en-US" sz="525" kern="1200" dirty="0">
                <a:solidFill>
                  <a:prstClr val="black"/>
                </a:solidFill>
                <a:latin typeface="Calibri" panose="020F0502020204030204"/>
                <a:ea typeface="宋体" panose="02010600030101010101" pitchFamily="2" charset="-122"/>
                <a:cs typeface="+mn-cs"/>
              </a:rPr>
              <a:t>：</a:t>
            </a:r>
            <a:r>
              <a:rPr lang="en-TW" sz="525" kern="1200" dirty="0">
                <a:solidFill>
                  <a:prstClr val="black"/>
                </a:solidFill>
                <a:latin typeface="Calibri" panose="020F0502020204030204"/>
                <a:ea typeface="+mn-ea"/>
                <a:cs typeface="+mn-cs"/>
              </a:rPr>
              <a:t>财务支出</a:t>
            </a:r>
            <a:r>
              <a:rPr lang="zh-CN" altLang="en-US" sz="525" kern="1200" dirty="0">
                <a:solidFill>
                  <a:prstClr val="black"/>
                </a:solidFill>
                <a:latin typeface="Calibri" panose="020F0502020204030204"/>
                <a:ea typeface="宋体" panose="02010600030101010101" pitchFamily="2" charset="-122"/>
                <a:cs typeface="+mn-cs"/>
              </a:rPr>
              <a:t> ⋀ </a:t>
            </a:r>
            <a:r>
              <a:rPr lang="en-TW" sz="525" kern="1200" dirty="0">
                <a:solidFill>
                  <a:prstClr val="black"/>
                </a:solidFill>
                <a:latin typeface="Calibri" panose="020F0502020204030204"/>
                <a:ea typeface="+mn-ea"/>
                <a:cs typeface="+mn-cs"/>
              </a:rPr>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6002737" y="3953222"/>
            <a:ext cx="0" cy="105955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8433404" y="1222963"/>
            <a:ext cx="317716"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7931102" y="1274501"/>
            <a:ext cx="343364"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7203955" y="1502101"/>
            <a:ext cx="369012"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8578457" y="1643523"/>
            <a:ext cx="240772"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7735614" y="1528839"/>
            <a:ext cx="266420"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7991973" y="1418998"/>
            <a:ext cx="48900" cy="260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8123931" y="1551950"/>
            <a:ext cx="263214"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8213487" y="1633645"/>
            <a:ext cx="256220" cy="207749"/>
          </a:xfrm>
          <a:prstGeom prst="rect">
            <a:avLst/>
          </a:prstGeom>
          <a:noFill/>
        </p:spPr>
        <p:txBody>
          <a:bodyPr wrap="square" rtlCol="0">
            <a:spAutoFit/>
          </a:bodyPr>
          <a:lstStyle/>
          <a:p>
            <a:pPr defTabSz="685584" hangingPunct="1"/>
            <a:r>
              <a:rPr lang="en-TW" sz="375" kern="1200" dirty="0">
                <a:solidFill>
                  <a:prstClr val="black"/>
                </a:solidFill>
                <a:latin typeface="Calibri" panose="020F0502020204030204"/>
                <a:ea typeface="+mn-ea"/>
                <a:cs typeface="+mn-cs"/>
              </a:rPr>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8431440" y="1650935"/>
            <a:ext cx="237566"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8479929" y="1762215"/>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8115002" y="1808289"/>
            <a:ext cx="372832" cy="22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8430458" y="1380829"/>
            <a:ext cx="57376" cy="38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7433589" y="1698874"/>
            <a:ext cx="517812" cy="33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7898524" y="1551714"/>
            <a:ext cx="343364" cy="150041"/>
          </a:xfrm>
          <a:prstGeom prst="rect">
            <a:avLst/>
          </a:prstGeom>
          <a:noFill/>
        </p:spPr>
        <p:txBody>
          <a:bodyPr wrap="none" rtlCol="0">
            <a:spAutoFit/>
          </a:bodyPr>
          <a:lstStyle/>
          <a:p>
            <a:pPr defTabSz="685584" hangingPunct="1"/>
            <a:r>
              <a:rPr lang="en-TW" sz="375" kern="1200" dirty="0">
                <a:solidFill>
                  <a:prstClr val="black"/>
                </a:solidFill>
                <a:latin typeface="Calibri" panose="020F0502020204030204"/>
                <a:ea typeface="+mn-ea"/>
                <a:cs typeface="+mn-cs"/>
              </a:rPr>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149950" y="3867379"/>
            <a:ext cx="1829716" cy="1080138"/>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2509034" y="4840317"/>
            <a:ext cx="1223412"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162923" y="2325952"/>
            <a:ext cx="1991886" cy="1161934"/>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2509034" y="3454649"/>
            <a:ext cx="1223412"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199724" y="991352"/>
            <a:ext cx="1882934" cy="1088416"/>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2394168" y="2062545"/>
            <a:ext cx="1396536"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634791" y="1356794"/>
            <a:ext cx="877163"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570543" y="4223921"/>
            <a:ext cx="877163"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591733" y="2889627"/>
            <a:ext cx="877163" cy="299954"/>
          </a:xfrm>
          <a:prstGeom prst="rect">
            <a:avLst/>
          </a:prstGeom>
          <a:noFill/>
        </p:spPr>
        <p:txBody>
          <a:bodyPr wrap="none" rtlCol="0">
            <a:spAutoFit/>
          </a:bodyPr>
          <a:lstStyle/>
          <a:p>
            <a:pPr defTabSz="685584" hangingPunct="1"/>
            <a:r>
              <a:rPr lang="en-TW" sz="1349" kern="1200" dirty="0">
                <a:solidFill>
                  <a:prstClr val="black"/>
                </a:solidFill>
                <a:latin typeface="Calibri" panose="020F0502020204030204"/>
                <a:ea typeface="+mn-ea"/>
                <a:cs typeface="+mn-cs"/>
              </a:rPr>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7299596" y="3905316"/>
            <a:ext cx="1346044" cy="302804"/>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defTabSz="601025">
              <a:buNone/>
            </a:pPr>
            <a:r>
              <a:rPr lang="en-US" altLang="zh-CN" sz="375" kern="1200" dirty="0">
                <a:latin typeface="STXinwei" panose="02010800040101010101" pitchFamily="2" charset="-122"/>
                <a:ea typeface="STXinwei" panose="02010800040101010101" pitchFamily="2" charset="-122"/>
              </a:rPr>
              <a:t>1970</a:t>
            </a:r>
            <a:r>
              <a:rPr lang="zh-CN" altLang="en-US" sz="375" kern="1200" dirty="0">
                <a:latin typeface="STXinwei" panose="02010800040101010101" pitchFamily="2" charset="-122"/>
                <a:ea typeface="STXinwei" panose="02010800040101010101" pitchFamily="2" charset="-122"/>
              </a:rPr>
              <a:t>年前，</a:t>
            </a:r>
            <a:endParaRPr lang="en-US" altLang="zh-CN" sz="375" kern="1200" dirty="0">
              <a:latin typeface="STXinwei" panose="02010800040101010101" pitchFamily="2" charset="-122"/>
              <a:ea typeface="STXinwei" panose="02010800040101010101" pitchFamily="2" charset="-122"/>
            </a:endParaRPr>
          </a:p>
          <a:p>
            <a:pPr marL="0" indent="0" defTabSz="601025">
              <a:buNone/>
            </a:pPr>
            <a:r>
              <a:rPr lang="zh-CN" altLang="en-US" sz="375" kern="1200" dirty="0">
                <a:latin typeface="STXinwei" panose="02010800040101010101" pitchFamily="2" charset="-122"/>
                <a:ea typeface="STXinwei" panose="02010800040101010101" pitchFamily="2" charset="-122"/>
              </a:rPr>
              <a:t>在可支配预算资源内，至少完成一次载人月球旅程</a:t>
            </a:r>
            <a:endParaRPr lang="zh-TW" altLang="en-US" sz="375" kern="12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7141773" y="4288930"/>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600" kern="1200" dirty="0">
                <a:solidFill>
                  <a:prstClr val="black"/>
                </a:solidFill>
                <a:latin typeface="Calibri" panose="020F0502020204030204"/>
              </a:rPr>
              <a:t>T</a:t>
            </a:r>
            <a:r>
              <a:rPr lang="en-TW" sz="600" kern="1200" dirty="0">
                <a:solidFill>
                  <a:prstClr val="black"/>
                </a:solidFill>
                <a:latin typeface="Calibri" panose="020F0502020204030204"/>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7725322" y="4287846"/>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375" kern="1200" dirty="0">
                <a:solidFill>
                  <a:prstClr val="black"/>
                </a:solidFill>
                <a:latin typeface="Calibri" panose="020F0502020204030204"/>
              </a:rPr>
              <a:t>实际开销</a:t>
            </a:r>
            <a:r>
              <a:rPr lang="en-US" sz="375" kern="1200" dirty="0">
                <a:solidFill>
                  <a:prstClr val="black"/>
                </a:solidFill>
                <a:latin typeface="Calibri" panose="020F0502020204030204"/>
              </a:rPr>
              <a:t>&lt;</a:t>
            </a:r>
            <a:r>
              <a:rPr lang="en-TW" sz="375" kern="1200" dirty="0">
                <a:solidFill>
                  <a:prstClr val="black"/>
                </a:solidFill>
                <a:latin typeface="Calibri" panose="020F0502020204030204"/>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8308872" y="4287846"/>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450" kern="1200" dirty="0">
                <a:solidFill>
                  <a:prstClr val="black"/>
                </a:solidFill>
                <a:latin typeface="Calibri" panose="020F0502020204030204"/>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7724317" y="4755286"/>
            <a:ext cx="556742" cy="17672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375" kern="1200" dirty="0">
                <a:solidFill>
                  <a:prstClr val="black"/>
                </a:solidFill>
                <a:latin typeface="Calibri" panose="020F0502020204030204"/>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7420144" y="4465652"/>
            <a:ext cx="385706" cy="3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8002688" y="4464568"/>
            <a:ext cx="1005" cy="29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8199527" y="4464568"/>
            <a:ext cx="387716" cy="316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483167" y="586963"/>
            <a:ext cx="1107996" cy="369204"/>
          </a:xfrm>
          <a:prstGeom prst="rect">
            <a:avLst/>
          </a:prstGeom>
          <a:noFill/>
        </p:spPr>
        <p:txBody>
          <a:bodyPr wrap="none" rtlCol="0">
            <a:spAutoFit/>
          </a:bodyPr>
          <a:lstStyle/>
          <a:p>
            <a:pPr defTabSz="685584" hangingPunct="1"/>
            <a:r>
              <a:rPr lang="en-TW" sz="1799" kern="1200" dirty="0">
                <a:solidFill>
                  <a:prstClr val="black"/>
                </a:solidFill>
                <a:latin typeface="STXinwei" panose="02010800040101010101" pitchFamily="2" charset="-122"/>
                <a:ea typeface="STXinwei" panose="02010800040101010101" pitchFamily="2" charset="-122"/>
                <a:cs typeface="+mn-cs"/>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7542637" y="586963"/>
            <a:ext cx="1107996" cy="369204"/>
          </a:xfrm>
          <a:prstGeom prst="rect">
            <a:avLst/>
          </a:prstGeom>
          <a:noFill/>
        </p:spPr>
        <p:txBody>
          <a:bodyPr wrap="none" rtlCol="0">
            <a:spAutoFit/>
          </a:bodyPr>
          <a:lstStyle/>
          <a:p>
            <a:pPr defTabSz="685584" hangingPunct="1"/>
            <a:r>
              <a:rPr lang="en-TW" sz="1799" kern="1200" dirty="0">
                <a:solidFill>
                  <a:prstClr val="black"/>
                </a:solidFill>
                <a:latin typeface="STXinwei" panose="02010800040101010101" pitchFamily="2" charset="-122"/>
                <a:ea typeface="STXinwei" panose="02010800040101010101" pitchFamily="2" charset="-122"/>
                <a:cs typeface="+mn-cs"/>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2528668" y="586963"/>
            <a:ext cx="1569660" cy="369204"/>
          </a:xfrm>
          <a:prstGeom prst="rect">
            <a:avLst/>
          </a:prstGeom>
          <a:noFill/>
        </p:spPr>
        <p:txBody>
          <a:bodyPr wrap="none" rtlCol="0">
            <a:spAutoFit/>
          </a:bodyPr>
          <a:lstStyle/>
          <a:p>
            <a:pPr defTabSz="685584" hangingPunct="1"/>
            <a:r>
              <a:rPr lang="en-TW" sz="1799" kern="1200" dirty="0">
                <a:solidFill>
                  <a:prstClr val="black"/>
                </a:solidFill>
                <a:latin typeface="STXinwei" panose="02010800040101010101" pitchFamily="2" charset="-122"/>
                <a:ea typeface="STXinwei" panose="02010800040101010101" pitchFamily="2" charset="-122"/>
                <a:cs typeface="+mn-cs"/>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5035653" y="586963"/>
            <a:ext cx="1569660" cy="369204"/>
          </a:xfrm>
          <a:prstGeom prst="rect">
            <a:avLst/>
          </a:prstGeom>
          <a:noFill/>
        </p:spPr>
        <p:txBody>
          <a:bodyPr wrap="none" rtlCol="0">
            <a:spAutoFit/>
          </a:bodyPr>
          <a:lstStyle/>
          <a:p>
            <a:pPr defTabSz="685584" hangingPunct="1"/>
            <a:r>
              <a:rPr lang="en-TW" sz="1799" kern="1200" dirty="0">
                <a:solidFill>
                  <a:prstClr val="black"/>
                </a:solidFill>
                <a:latin typeface="STXinwei" panose="02010800040101010101" pitchFamily="2" charset="-122"/>
                <a:ea typeface="STXinwei" panose="02010800040101010101" pitchFamily="2" charset="-122"/>
                <a:cs typeface="+mn-cs"/>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3936599" y="1690344"/>
            <a:ext cx="1161746" cy="1290530"/>
          </a:xfrm>
          <a:prstGeom prst="rect">
            <a:avLst/>
          </a:prstGeom>
          <a:noFill/>
          <a:ln>
            <a:noFill/>
          </a:ln>
        </p:spPr>
      </p:pic>
      <p:sp>
        <p:nvSpPr>
          <p:cNvPr id="654" name="Google Shape;654;p69"/>
          <p:cNvSpPr txBox="1"/>
          <p:nvPr/>
        </p:nvSpPr>
        <p:spPr>
          <a:xfrm>
            <a:off x="3788395" y="1222452"/>
            <a:ext cx="1358669" cy="553884"/>
          </a:xfrm>
          <a:prstGeom prst="rect">
            <a:avLst/>
          </a:prstGeom>
          <a:noFill/>
          <a:ln>
            <a:noFill/>
          </a:ln>
        </p:spPr>
        <p:txBody>
          <a:bodyPr spcFirstLastPara="1" wrap="square" lIns="91389" tIns="91389" rIns="91389" bIns="91389" anchor="ctr" anchorCtr="0">
            <a:noAutofit/>
          </a:bodyPr>
          <a:lstStyle/>
          <a:p>
            <a:pPr algn="ctr" defTabSz="685584" hangingPunct="1"/>
            <a:r>
              <a:rPr lang="en-US" sz="2399" b="1" kern="1200" dirty="0">
                <a:solidFill>
                  <a:prstClr val="black"/>
                </a:solidFill>
                <a:latin typeface="STXinwei" panose="02010800040101010101" pitchFamily="2" charset="-122"/>
                <a:ea typeface="STXinwei" panose="02010800040101010101" pitchFamily="2" charset="-122"/>
                <a:cs typeface="Lato"/>
                <a:sym typeface="Lato"/>
              </a:rPr>
              <a:t>Page</a:t>
            </a:r>
          </a:p>
          <a:p>
            <a:pPr algn="ctr" defTabSz="685584" hangingPunct="1"/>
            <a:r>
              <a:rPr lang="en-US" altLang="zh-CN" sz="2399" b="1" kern="1200" dirty="0">
                <a:solidFill>
                  <a:prstClr val="black"/>
                </a:solidFill>
                <a:latin typeface="STXinwei" panose="02010800040101010101" pitchFamily="2" charset="-122"/>
                <a:ea typeface="STXinwei" panose="02010800040101010101" pitchFamily="2" charset="-122"/>
                <a:cs typeface="Lato"/>
                <a:sym typeface="Lato"/>
              </a:rPr>
              <a:t>(</a:t>
            </a:r>
            <a:r>
              <a:rPr lang="zh-TW" altLang="en-US" sz="2399" b="1" kern="1200" dirty="0">
                <a:solidFill>
                  <a:prstClr val="black"/>
                </a:solidFill>
                <a:latin typeface="STXinwei" panose="02010800040101010101" pitchFamily="2" charset="-122"/>
                <a:ea typeface="STXinwei" panose="02010800040101010101" pitchFamily="2" charset="-122"/>
                <a:cs typeface="Lato"/>
                <a:sym typeface="Lato"/>
              </a:rPr>
              <a:t>网页</a:t>
            </a:r>
            <a:r>
              <a:rPr lang="en-US" altLang="zh-TW" sz="2399" b="1" kern="1200" dirty="0">
                <a:solidFill>
                  <a:prstClr val="black"/>
                </a:solidFill>
                <a:latin typeface="STXinwei" panose="02010800040101010101" pitchFamily="2" charset="-122"/>
                <a:ea typeface="STXinwei" panose="02010800040101010101" pitchFamily="2" charset="-122"/>
                <a:cs typeface="Lato"/>
                <a:sym typeface="Lato"/>
              </a:rPr>
              <a:t>)</a:t>
            </a:r>
            <a:endParaRPr lang="zh-TW" altLang="en-US" sz="2399" b="1" kern="1200" dirty="0">
              <a:solidFill>
                <a:prstClr val="black"/>
              </a:solidFill>
              <a:latin typeface="STXinwei" panose="02010800040101010101" pitchFamily="2" charset="-122"/>
              <a:ea typeface="STXinwei" panose="02010800040101010101" pitchFamily="2" charset="-122"/>
              <a:cs typeface="Lato"/>
              <a:sym typeface="Lato"/>
            </a:endParaRPr>
          </a:p>
          <a:p>
            <a:pPr algn="ctr" defTabSz="685584" hangingPunct="1"/>
            <a:endParaRPr sz="2399" b="1" kern="1200" dirty="0">
              <a:solidFill>
                <a:prstClr val="black"/>
              </a:solidFill>
              <a:latin typeface="STXinwei" panose="02010800040101010101" pitchFamily="2" charset="-122"/>
              <a:ea typeface="STXinwei" panose="02010800040101010101" pitchFamily="2" charset="-122"/>
              <a:cs typeface="Lato"/>
              <a:sym typeface="Lato"/>
            </a:endParaRPr>
          </a:p>
        </p:txBody>
      </p:sp>
      <p:pic>
        <p:nvPicPr>
          <p:cNvPr id="656" name="Google Shape;656;p69"/>
          <p:cNvPicPr preferRelativeResize="0"/>
          <p:nvPr/>
        </p:nvPicPr>
        <p:blipFill>
          <a:blip r:embed="rId4">
            <a:alphaModFix/>
          </a:blip>
          <a:stretch>
            <a:fillRect/>
          </a:stretch>
        </p:blipFill>
        <p:spPr>
          <a:xfrm>
            <a:off x="6923082" y="1741324"/>
            <a:ext cx="1248014" cy="1047528"/>
          </a:xfrm>
          <a:prstGeom prst="rect">
            <a:avLst/>
          </a:prstGeom>
          <a:noFill/>
          <a:ln>
            <a:noFill/>
          </a:ln>
        </p:spPr>
      </p:pic>
      <p:cxnSp>
        <p:nvCxnSpPr>
          <p:cNvPr id="657" name="Google Shape;657;p69"/>
          <p:cNvCxnSpPr/>
          <p:nvPr/>
        </p:nvCxnSpPr>
        <p:spPr>
          <a:xfrm>
            <a:off x="6002904" y="1619822"/>
            <a:ext cx="15594" cy="2936453"/>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2913061" y="1648311"/>
            <a:ext cx="9596" cy="2879475"/>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3190491" y="3410533"/>
            <a:ext cx="545278" cy="604443"/>
          </a:xfrm>
          <a:prstGeom prst="rect">
            <a:avLst/>
          </a:prstGeom>
          <a:noFill/>
          <a:ln>
            <a:noFill/>
          </a:ln>
        </p:spPr>
      </p:pic>
      <p:pic>
        <p:nvPicPr>
          <p:cNvPr id="660" name="Google Shape;660;p69"/>
          <p:cNvPicPr preferRelativeResize="0"/>
          <p:nvPr/>
        </p:nvPicPr>
        <p:blipFill>
          <a:blip r:embed="rId6">
            <a:alphaModFix/>
          </a:blip>
          <a:stretch>
            <a:fillRect/>
          </a:stretch>
        </p:blipFill>
        <p:spPr>
          <a:xfrm>
            <a:off x="6969508" y="3373272"/>
            <a:ext cx="1156438" cy="878214"/>
          </a:xfrm>
          <a:prstGeom prst="rect">
            <a:avLst/>
          </a:prstGeom>
          <a:noFill/>
          <a:ln>
            <a:noFill/>
          </a:ln>
        </p:spPr>
      </p:pic>
      <p:sp>
        <p:nvSpPr>
          <p:cNvPr id="662" name="Google Shape;662;p69"/>
          <p:cNvSpPr txBox="1"/>
          <p:nvPr/>
        </p:nvSpPr>
        <p:spPr>
          <a:xfrm>
            <a:off x="892483" y="1071647"/>
            <a:ext cx="1161746"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dirty="0">
                <a:solidFill>
                  <a:prstClr val="black"/>
                </a:solidFill>
                <a:latin typeface="STXinwei" panose="02010800040101010101" pitchFamily="2" charset="-122"/>
                <a:ea typeface="STXinwei" panose="02010800040101010101" pitchFamily="2" charset="-122"/>
                <a:cs typeface="Lato"/>
                <a:sym typeface="Lato"/>
              </a:rPr>
              <a:t>File</a:t>
            </a:r>
          </a:p>
          <a:p>
            <a:pPr algn="ctr" defTabSz="685584" hangingPunct="1"/>
            <a:r>
              <a:rPr lang="en-US" altLang="zh-CN" sz="2399" b="1" kern="1200" dirty="0">
                <a:solidFill>
                  <a:prstClr val="black"/>
                </a:solidFill>
                <a:latin typeface="STXinwei" panose="02010800040101010101" pitchFamily="2" charset="-122"/>
                <a:ea typeface="STXinwei" panose="02010800040101010101" pitchFamily="2" charset="-122"/>
                <a:cs typeface="Lato"/>
                <a:sym typeface="Lato"/>
              </a:rPr>
              <a:t>(</a:t>
            </a:r>
            <a:r>
              <a:rPr lang="zh-CN" altLang="en-US" sz="2399" b="1" kern="1200" dirty="0">
                <a:solidFill>
                  <a:prstClr val="black"/>
                </a:solidFill>
                <a:latin typeface="STXinwei" panose="02010800040101010101" pitchFamily="2" charset="-122"/>
                <a:ea typeface="STXinwei" panose="02010800040101010101" pitchFamily="2" charset="-122"/>
                <a:cs typeface="Lato"/>
                <a:sym typeface="Lato"/>
              </a:rPr>
              <a:t>文件</a:t>
            </a:r>
            <a:r>
              <a:rPr lang="en-US" altLang="zh-CN" sz="2399" b="1" kern="1200" dirty="0">
                <a:solidFill>
                  <a:prstClr val="black"/>
                </a:solidFill>
                <a:latin typeface="STXinwei" panose="02010800040101010101" pitchFamily="2" charset="-122"/>
                <a:ea typeface="STXinwei" panose="02010800040101010101" pitchFamily="2" charset="-122"/>
                <a:cs typeface="Lato"/>
                <a:sym typeface="Lato"/>
              </a:rPr>
              <a:t>)</a:t>
            </a:r>
            <a:endParaRPr sz="2399" b="1" kern="1200" dirty="0">
              <a:solidFill>
                <a:prstClr val="black"/>
              </a:solidFill>
              <a:latin typeface="STXinwei" panose="02010800040101010101" pitchFamily="2" charset="-122"/>
              <a:ea typeface="STXinwei" panose="02010800040101010101" pitchFamily="2" charset="-122"/>
              <a:cs typeface="Lato"/>
              <a:sym typeface="Lato"/>
            </a:endParaRPr>
          </a:p>
        </p:txBody>
      </p:sp>
      <p:pic>
        <p:nvPicPr>
          <p:cNvPr id="663" name="Google Shape;663;p69"/>
          <p:cNvPicPr preferRelativeResize="0"/>
          <p:nvPr/>
        </p:nvPicPr>
        <p:blipFill>
          <a:blip r:embed="rId7">
            <a:alphaModFix/>
          </a:blip>
          <a:stretch>
            <a:fillRect/>
          </a:stretch>
        </p:blipFill>
        <p:spPr>
          <a:xfrm>
            <a:off x="1503819" y="3265279"/>
            <a:ext cx="1161746" cy="1053177"/>
          </a:xfrm>
          <a:prstGeom prst="rect">
            <a:avLst/>
          </a:prstGeom>
          <a:noFill/>
          <a:ln>
            <a:noFill/>
          </a:ln>
        </p:spPr>
      </p:pic>
      <p:pic>
        <p:nvPicPr>
          <p:cNvPr id="664" name="Google Shape;664;p69"/>
          <p:cNvPicPr preferRelativeResize="0"/>
          <p:nvPr/>
        </p:nvPicPr>
        <p:blipFill>
          <a:blip r:embed="rId8">
            <a:alphaModFix/>
          </a:blip>
          <a:stretch>
            <a:fillRect/>
          </a:stretch>
        </p:blipFill>
        <p:spPr>
          <a:xfrm>
            <a:off x="411828" y="3410533"/>
            <a:ext cx="844496" cy="762668"/>
          </a:xfrm>
          <a:prstGeom prst="rect">
            <a:avLst/>
          </a:prstGeom>
          <a:noFill/>
          <a:ln>
            <a:noFill/>
          </a:ln>
        </p:spPr>
      </p:pic>
      <p:pic>
        <p:nvPicPr>
          <p:cNvPr id="665" name="Google Shape;665;p69"/>
          <p:cNvPicPr preferRelativeResize="0"/>
          <p:nvPr/>
        </p:nvPicPr>
        <p:blipFill>
          <a:blip r:embed="rId9">
            <a:alphaModFix/>
          </a:blip>
          <a:stretch>
            <a:fillRect/>
          </a:stretch>
        </p:blipFill>
        <p:spPr>
          <a:xfrm>
            <a:off x="273716" y="1849163"/>
            <a:ext cx="2329816" cy="972891"/>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313364" y="337035"/>
            <a:ext cx="8517273" cy="572252"/>
          </a:xfrm>
          <a:prstGeom prst="rect">
            <a:avLst/>
          </a:prstGeom>
        </p:spPr>
        <p:txBody>
          <a:bodyPr spcFirstLastPara="1" vert="horz" wrap="square" lIns="68542" tIns="68542" rIns="68542" bIns="68542"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685526"/>
            <a:r>
              <a:rPr lang="en-US" sz="2398" dirty="0" err="1">
                <a:solidFill>
                  <a:srgbClr val="C00000"/>
                </a:solidFill>
                <a:latin typeface="STXinwei" panose="02010800040101010101" pitchFamily="2" charset="-122"/>
                <a:ea typeface="STXinwei" panose="02010800040101010101" pitchFamily="2" charset="-122"/>
              </a:rPr>
              <a:t>命名空间领域</a:t>
            </a:r>
            <a:r>
              <a:rPr lang="en-US" sz="2398" dirty="0">
                <a:solidFill>
                  <a:srgbClr val="C00000"/>
                </a:solidFill>
                <a:latin typeface="STXinwei" panose="02010800040101010101" pitchFamily="2" charset="-122"/>
                <a:ea typeface="STXinwei" panose="02010800040101010101" pitchFamily="2" charset="-122"/>
              </a:rPr>
              <a:t>(</a:t>
            </a:r>
            <a:r>
              <a:rPr lang="en-US" altLang="zh-CN" sz="2398" dirty="0">
                <a:solidFill>
                  <a:srgbClr val="C00000"/>
                </a:solidFill>
                <a:latin typeface="ACADEMY ENGRAVED LET PLAIN:1.0" panose="02000000000000000000" pitchFamily="2" charset="0"/>
                <a:ea typeface="STXinwei" panose="02010800040101010101" pitchFamily="2" charset="-122"/>
              </a:rPr>
              <a:t>Namespace </a:t>
            </a:r>
            <a:r>
              <a:rPr lang="en-US" altLang="zh-CN" sz="2398" dirty="0">
                <a:solidFill>
                  <a:srgbClr val="C00000"/>
                </a:solidFill>
                <a:latin typeface="STXinwei" panose="02010800040101010101" pitchFamily="2" charset="-122"/>
                <a:ea typeface="STXinwei" panose="02010800040101010101" pitchFamily="2" charset="-122"/>
              </a:rPr>
              <a:t>or</a:t>
            </a:r>
            <a:r>
              <a:rPr lang="en-US" altLang="zh-CN" sz="2398" dirty="0">
                <a:solidFill>
                  <a:srgbClr val="C00000"/>
                </a:solidFill>
                <a:latin typeface="ACADEMY ENGRAVED LET PLAIN:1.0" panose="02000000000000000000" pitchFamily="2" charset="0"/>
                <a:ea typeface="STXinwei" panose="02010800040101010101" pitchFamily="2" charset="-122"/>
              </a:rPr>
              <a:t> Set</a:t>
            </a:r>
            <a:r>
              <a:rPr lang="en-US" altLang="zh-CN" sz="2398" dirty="0">
                <a:solidFill>
                  <a:srgbClr val="C00000"/>
                </a:solidFill>
                <a:latin typeface="STXinwei" panose="02010800040101010101" pitchFamily="2" charset="-122"/>
                <a:ea typeface="STXinwei" panose="02010800040101010101" pitchFamily="2" charset="-122"/>
              </a:rPr>
              <a:t>)</a:t>
            </a:r>
            <a:r>
              <a:rPr lang="en-US" sz="2398" dirty="0" err="1">
                <a:solidFill>
                  <a:srgbClr val="C00000"/>
                </a:solidFill>
                <a:latin typeface="STXinwei" panose="02010800040101010101" pitchFamily="2" charset="-122"/>
                <a:ea typeface="STXinwei" panose="02010800040101010101" pitchFamily="2" charset="-122"/>
              </a:rPr>
              <a:t>中的三类数据资产</a:t>
            </a:r>
            <a:endParaRPr lang="en-TW" sz="134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6784200" y="1295279"/>
            <a:ext cx="1517026" cy="553884"/>
          </a:xfrm>
          <a:prstGeom prst="rect">
            <a:avLst/>
          </a:prstGeom>
          <a:noFill/>
          <a:ln>
            <a:noFill/>
          </a:ln>
        </p:spPr>
        <p:txBody>
          <a:bodyPr spcFirstLastPara="1" wrap="square" lIns="91389" tIns="91389" rIns="91389" bIns="91389" anchor="ctr" anchorCtr="0">
            <a:noAutofit/>
          </a:bodyPr>
          <a:lstStyle/>
          <a:p>
            <a:pPr algn="ctr" defTabSz="685584" hangingPunct="1"/>
            <a:r>
              <a:rPr lang="en-US" sz="2399" b="1" kern="1200" dirty="0">
                <a:solidFill>
                  <a:prstClr val="black"/>
                </a:solidFill>
                <a:latin typeface="STXinwei" panose="02010800040101010101" pitchFamily="2" charset="-122"/>
                <a:ea typeface="STXinwei" panose="02010800040101010101" pitchFamily="2" charset="-122"/>
                <a:cs typeface="Lato"/>
                <a:sym typeface="Lato"/>
              </a:rPr>
              <a:t>Service</a:t>
            </a:r>
          </a:p>
          <a:p>
            <a:pPr algn="ctr" defTabSz="685584" hangingPunct="1"/>
            <a:r>
              <a:rPr lang="en-US" altLang="zh-CN" sz="2399" b="1" kern="1200" dirty="0">
                <a:solidFill>
                  <a:prstClr val="black"/>
                </a:solidFill>
                <a:latin typeface="STXinwei" panose="02010800040101010101" pitchFamily="2" charset="-122"/>
                <a:ea typeface="STXinwei" panose="02010800040101010101" pitchFamily="2" charset="-122"/>
                <a:cs typeface="Lato"/>
                <a:sym typeface="Lato"/>
              </a:rPr>
              <a:t>(</a:t>
            </a:r>
            <a:r>
              <a:rPr lang="zh-TW" altLang="en-US" sz="2399" b="1" kern="1200" dirty="0">
                <a:solidFill>
                  <a:prstClr val="black"/>
                </a:solidFill>
                <a:latin typeface="STXinwei" panose="02010800040101010101" pitchFamily="2" charset="-122"/>
                <a:ea typeface="STXinwei" panose="02010800040101010101" pitchFamily="2" charset="-122"/>
                <a:cs typeface="Lato"/>
                <a:sym typeface="Lato"/>
              </a:rPr>
              <a:t>服务</a:t>
            </a:r>
            <a:r>
              <a:rPr lang="en-US" altLang="zh-TW" sz="2399" b="1" kern="1200" dirty="0">
                <a:solidFill>
                  <a:prstClr val="black"/>
                </a:solidFill>
                <a:latin typeface="STXinwei" panose="02010800040101010101" pitchFamily="2" charset="-122"/>
                <a:ea typeface="STXinwei" panose="02010800040101010101" pitchFamily="2" charset="-122"/>
                <a:cs typeface="Lato"/>
                <a:sym typeface="Lato"/>
              </a:rPr>
              <a:t>)</a:t>
            </a:r>
            <a:endParaRPr lang="zh-TW" altLang="en-US" sz="2399" b="1" kern="1200" dirty="0">
              <a:solidFill>
                <a:prstClr val="black"/>
              </a:solidFill>
              <a:latin typeface="STXinwei" panose="02010800040101010101" pitchFamily="2" charset="-122"/>
              <a:ea typeface="STXinwei" panose="02010800040101010101" pitchFamily="2" charset="-122"/>
              <a:cs typeface="Lato"/>
              <a:sym typeface="Lato"/>
            </a:endParaRPr>
          </a:p>
          <a:p>
            <a:pPr algn="ctr" defTabSz="685584" hangingPunct="1"/>
            <a:endParaRPr sz="2399" b="1" kern="1200" dirty="0">
              <a:solidFill>
                <a:prstClr val="black"/>
              </a:solidFill>
              <a:latin typeface="STXinwei" panose="02010800040101010101" pitchFamily="2" charset="-122"/>
              <a:ea typeface="STXinwei" panose="02010800040101010101" pitchFamily="2" charset="-122"/>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9118" y="3290593"/>
            <a:ext cx="835826" cy="83582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0D9C33D-EDCB-A544-9D14-CC7B7496C530}"/>
              </a:ext>
            </a:extLst>
          </p:cNvPr>
          <p:cNvSpPr/>
          <p:nvPr/>
        </p:nvSpPr>
        <p:spPr>
          <a:xfrm>
            <a:off x="158942" y="3318990"/>
            <a:ext cx="8717060" cy="159322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584" hangingPunct="1"/>
            <a:r>
              <a:rPr lang="en-TW" sz="2099" kern="1200" dirty="0">
                <a:solidFill>
                  <a:prstClr val="black"/>
                </a:solidFill>
                <a:latin typeface="STXinwei" panose="02010800040101010101" pitchFamily="2" charset="-122"/>
                <a:ea typeface="STXinwei" panose="02010800040101010101" pitchFamily="2" charset="-122"/>
              </a:rPr>
              <a:t>具体数据内容</a:t>
            </a:r>
          </a:p>
          <a:p>
            <a:pPr algn="ctr" defTabSz="685584" hangingPunct="1"/>
            <a:r>
              <a:rPr lang="en-TW" sz="2099" kern="1200" dirty="0">
                <a:solidFill>
                  <a:prstClr val="black"/>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p:cNvCxnSpPr>
          <p:nvPr/>
        </p:nvCxnSpPr>
        <p:spPr>
          <a:xfrm>
            <a:off x="4469264" y="3088049"/>
            <a:ext cx="0" cy="23094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19DFABA-F31B-5C48-AC53-8A0057056B4F}"/>
              </a:ext>
            </a:extLst>
          </p:cNvPr>
          <p:cNvGrpSpPr/>
          <p:nvPr/>
        </p:nvGrpSpPr>
        <p:grpSpPr>
          <a:xfrm>
            <a:off x="5064710" y="3290595"/>
            <a:ext cx="762668" cy="944722"/>
            <a:chOff x="6755584" y="4387832"/>
            <a:chExt cx="1017288" cy="1260121"/>
          </a:xfrm>
        </p:grpSpPr>
        <p:pic>
          <p:nvPicPr>
            <p:cNvPr id="4" name="Picture 3">
              <a:extLst>
                <a:ext uri="{FF2B5EF4-FFF2-40B4-BE49-F238E27FC236}">
                  <a16:creationId xmlns:a16="http://schemas.microsoft.com/office/drawing/2014/main" id="{5B39C11B-70AB-B84A-AEB8-889D237694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5" name="TextBox 4">
              <a:extLst>
                <a:ext uri="{FF2B5EF4-FFF2-40B4-BE49-F238E27FC236}">
                  <a16:creationId xmlns:a16="http://schemas.microsoft.com/office/drawing/2014/main" id="{EA961C70-162B-9C44-848B-02EA18A18534}"/>
                </a:ext>
              </a:extLst>
            </p:cNvPr>
            <p:cNvSpPr txBox="1"/>
            <p:nvPr/>
          </p:nvSpPr>
          <p:spPr>
            <a:xfrm>
              <a:off x="6932325" y="5062949"/>
              <a:ext cx="827901" cy="585004"/>
            </a:xfrm>
            <a:prstGeom prst="rect">
              <a:avLst/>
            </a:prstGeom>
            <a:noFill/>
          </p:spPr>
          <p:txBody>
            <a:bodyPr wrap="none" rtlCol="0">
              <a:spAutoFit/>
            </a:bodyPr>
            <a:lstStyle/>
            <a:p>
              <a:pPr defTabSz="685584" hangingPunct="1"/>
              <a:r>
                <a:rPr lang="en-TW" sz="750" kern="1200" dirty="0">
                  <a:solidFill>
                    <a:prstClr val="black"/>
                  </a:solidFill>
                  <a:latin typeface="Calibri" panose="020F0502020204030204"/>
                  <a:ea typeface="+mn-ea"/>
                  <a:cs typeface="+mn-cs"/>
                </a:rPr>
                <a:t>Personal</a:t>
              </a:r>
            </a:p>
            <a:p>
              <a:pPr defTabSz="685584" hangingPunct="1"/>
              <a:r>
                <a:rPr lang="en-TW" sz="750" kern="1200" dirty="0">
                  <a:solidFill>
                    <a:prstClr val="black"/>
                  </a:solidFill>
                  <a:latin typeface="Calibri" panose="020F0502020204030204"/>
                  <a:ea typeface="+mn-ea"/>
                  <a:cs typeface="+mn-cs"/>
                </a:rPr>
                <a:t>Knowledge</a:t>
              </a:r>
            </a:p>
            <a:p>
              <a:pPr defTabSz="685584" hangingPunct="1"/>
              <a:r>
                <a:rPr lang="en-TW" sz="750" kern="1200" dirty="0">
                  <a:solidFill>
                    <a:prstClr val="black"/>
                  </a:solidFill>
                  <a:latin typeface="Calibri" panose="020F0502020204030204"/>
                  <a:ea typeface="+mn-ea"/>
                  <a:cs typeface="+mn-cs"/>
                </a:rPr>
                <a:t>Container</a:t>
              </a:r>
            </a:p>
          </p:txBody>
        </p:sp>
      </p:grpSp>
      <p:grpSp>
        <p:nvGrpSpPr>
          <p:cNvPr id="8" name="Group 7">
            <a:extLst>
              <a:ext uri="{FF2B5EF4-FFF2-40B4-BE49-F238E27FC236}">
                <a16:creationId xmlns:a16="http://schemas.microsoft.com/office/drawing/2014/main" id="{1DAF5F03-0FA7-6E42-827B-BE04BF1944E7}"/>
              </a:ext>
            </a:extLst>
          </p:cNvPr>
          <p:cNvGrpSpPr/>
          <p:nvPr/>
        </p:nvGrpSpPr>
        <p:grpSpPr>
          <a:xfrm>
            <a:off x="-20348" y="1631240"/>
            <a:ext cx="8934758" cy="1428412"/>
            <a:chOff x="-27141" y="2174497"/>
            <a:chExt cx="11917664" cy="1905293"/>
          </a:xfrm>
        </p:grpSpPr>
        <p:sp>
          <p:nvSpPr>
            <p:cNvPr id="17" name="Oval 16">
              <a:extLst>
                <a:ext uri="{FF2B5EF4-FFF2-40B4-BE49-F238E27FC236}">
                  <a16:creationId xmlns:a16="http://schemas.microsoft.com/office/drawing/2014/main" id="{164EC065-1221-0448-BDF1-FE3DD81D10F2}"/>
                </a:ext>
              </a:extLst>
            </p:cNvPr>
            <p:cNvSpPr/>
            <p:nvPr/>
          </p:nvSpPr>
          <p:spPr>
            <a:xfrm>
              <a:off x="-27141" y="2174497"/>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584" hangingPunct="1"/>
              <a:endParaRPr lang="en-TW" sz="2399" kern="1200" dirty="0">
                <a:solidFill>
                  <a:prstClr val="black"/>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64411C42-0E40-7541-A9A9-C3AA88CBF0E8}"/>
                </a:ext>
              </a:extLst>
            </p:cNvPr>
            <p:cNvSpPr txBox="1"/>
            <p:nvPr/>
          </p:nvSpPr>
          <p:spPr>
            <a:xfrm>
              <a:off x="3936591" y="2436919"/>
              <a:ext cx="3991863" cy="1108086"/>
            </a:xfrm>
            <a:prstGeom prst="rect">
              <a:avLst/>
            </a:prstGeom>
            <a:solidFill>
              <a:schemeClr val="bg1">
                <a:alpha val="60000"/>
              </a:schemeClr>
            </a:solidFill>
            <a:effectLst>
              <a:softEdge rad="97622"/>
            </a:effectLst>
          </p:spPr>
          <p:txBody>
            <a:bodyPr wrap="square" rtlCol="0">
              <a:spAutoFit/>
            </a:bodyPr>
            <a:lstStyle/>
            <a:p>
              <a:pPr algn="ctr" defTabSz="685584" hangingPunct="1"/>
              <a:r>
                <a:rPr lang="en-TW" sz="2399" kern="1200" dirty="0">
                  <a:solidFill>
                    <a:prstClr val="black"/>
                  </a:solidFill>
                  <a:latin typeface="STXinwei" panose="02010800040101010101" pitchFamily="2" charset="-122"/>
                  <a:ea typeface="STXinwei" panose="02010800040101010101" pitchFamily="2" charset="-122"/>
                  <a:cs typeface="+mn-cs"/>
                </a:rPr>
                <a:t>抽象格式规范</a:t>
              </a:r>
            </a:p>
            <a:p>
              <a:pPr algn="ctr" defTabSz="685584" hangingPunct="1"/>
              <a:r>
                <a:rPr lang="en-TW" altLang="zh-CN" sz="2399" kern="1200" dirty="0">
                  <a:solidFill>
                    <a:prstClr val="black"/>
                  </a:solidFill>
                  <a:latin typeface="STXinwei" panose="02010800040101010101" pitchFamily="2" charset="-122"/>
                  <a:ea typeface="STXinwei" panose="02010800040101010101" pitchFamily="2" charset="-122"/>
                  <a:cs typeface="+mn-cs"/>
                </a:rPr>
                <a:t>Abstract</a:t>
              </a:r>
              <a:r>
                <a:rPr lang="zh-CN" altLang="en-US" sz="2399" kern="1200" dirty="0">
                  <a:solidFill>
                    <a:prstClr val="black"/>
                  </a:solidFill>
                  <a:latin typeface="STXinwei" panose="02010800040101010101" pitchFamily="2" charset="-122"/>
                  <a:ea typeface="STXinwei" panose="02010800040101010101" pitchFamily="2" charset="-122"/>
                  <a:cs typeface="+mn-cs"/>
                </a:rPr>
                <a:t> </a:t>
              </a:r>
              <a:r>
                <a:rPr lang="en-US" altLang="zh-CN" sz="2399" kern="1200" dirty="0">
                  <a:solidFill>
                    <a:prstClr val="black"/>
                  </a:solidFill>
                  <a:latin typeface="STXinwei" panose="02010800040101010101" pitchFamily="2" charset="-122"/>
                  <a:ea typeface="STXinwei" panose="02010800040101010101" pitchFamily="2" charset="-122"/>
                  <a:cs typeface="+mn-cs"/>
                </a:rPr>
                <a:t>Specification</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2815578" y="1586682"/>
            <a:ext cx="3516262" cy="1609763"/>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8437134" y="2775826"/>
            <a:ext cx="536689" cy="450468"/>
          </a:xfrm>
          <a:prstGeom prst="rect">
            <a:avLst/>
          </a:prstGeom>
          <a:noFill/>
          <a:ln>
            <a:noFill/>
          </a:ln>
        </p:spPr>
      </p:pic>
      <p:pic>
        <p:nvPicPr>
          <p:cNvPr id="634" name="Google Shape;634;p68"/>
          <p:cNvPicPr preferRelativeResize="0"/>
          <p:nvPr/>
        </p:nvPicPr>
        <p:blipFill>
          <a:blip r:embed="rId5">
            <a:alphaModFix/>
          </a:blip>
          <a:stretch>
            <a:fillRect/>
          </a:stretch>
        </p:blipFill>
        <p:spPr>
          <a:xfrm>
            <a:off x="3364809" y="843362"/>
            <a:ext cx="324691" cy="32346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7879702" y="2784623"/>
            <a:ext cx="489742" cy="432876"/>
          </a:xfrm>
          <a:prstGeom prst="rect">
            <a:avLst/>
          </a:prstGeom>
          <a:noFill/>
          <a:ln>
            <a:noFill/>
          </a:ln>
        </p:spPr>
      </p:pic>
      <p:pic>
        <p:nvPicPr>
          <p:cNvPr id="639" name="Google Shape;639;p68"/>
          <p:cNvPicPr preferRelativeResize="0"/>
          <p:nvPr/>
        </p:nvPicPr>
        <p:blipFill>
          <a:blip r:embed="rId7">
            <a:alphaModFix/>
          </a:blip>
          <a:stretch>
            <a:fillRect/>
          </a:stretch>
        </p:blipFill>
        <p:spPr>
          <a:xfrm>
            <a:off x="181439" y="2322904"/>
            <a:ext cx="747834" cy="293579"/>
          </a:xfrm>
          <a:prstGeom prst="rect">
            <a:avLst/>
          </a:prstGeom>
          <a:noFill/>
          <a:ln>
            <a:noFill/>
          </a:ln>
        </p:spPr>
      </p:pic>
      <p:pic>
        <p:nvPicPr>
          <p:cNvPr id="640" name="Google Shape;640;p68"/>
          <p:cNvPicPr preferRelativeResize="0"/>
          <p:nvPr/>
        </p:nvPicPr>
        <p:blipFill>
          <a:blip r:embed="rId8">
            <a:alphaModFix/>
          </a:blip>
          <a:stretch>
            <a:fillRect/>
          </a:stretch>
        </p:blipFill>
        <p:spPr>
          <a:xfrm>
            <a:off x="2179512" y="839579"/>
            <a:ext cx="335190" cy="333897"/>
          </a:xfrm>
          <a:prstGeom prst="rect">
            <a:avLst/>
          </a:prstGeom>
          <a:noFill/>
          <a:ln>
            <a:noFill/>
          </a:ln>
        </p:spPr>
      </p:pic>
      <p:pic>
        <p:nvPicPr>
          <p:cNvPr id="641" name="Google Shape;641;p68"/>
          <p:cNvPicPr preferRelativeResize="0"/>
          <p:nvPr/>
        </p:nvPicPr>
        <p:blipFill>
          <a:blip r:embed="rId9">
            <a:alphaModFix/>
          </a:blip>
          <a:stretch>
            <a:fillRect/>
          </a:stretch>
        </p:blipFill>
        <p:spPr>
          <a:xfrm>
            <a:off x="2972527" y="838733"/>
            <a:ext cx="335187" cy="333895"/>
          </a:xfrm>
          <a:prstGeom prst="rect">
            <a:avLst/>
          </a:prstGeom>
          <a:noFill/>
          <a:ln>
            <a:noFill/>
          </a:ln>
        </p:spPr>
      </p:pic>
      <p:pic>
        <p:nvPicPr>
          <p:cNvPr id="642" name="Google Shape;642;p68"/>
          <p:cNvPicPr preferRelativeResize="0"/>
          <p:nvPr/>
        </p:nvPicPr>
        <p:blipFill>
          <a:blip r:embed="rId10">
            <a:alphaModFix/>
          </a:blip>
          <a:stretch>
            <a:fillRect/>
          </a:stretch>
        </p:blipFill>
        <p:spPr>
          <a:xfrm>
            <a:off x="2571798" y="838731"/>
            <a:ext cx="324702" cy="333897"/>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711" y="2660972"/>
            <a:ext cx="793143" cy="263761"/>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313364" y="337035"/>
            <a:ext cx="8517273" cy="572252"/>
          </a:xfrm>
          <a:prstGeom prst="rect">
            <a:avLst/>
          </a:prstGeom>
        </p:spPr>
        <p:txBody>
          <a:bodyPr spcFirstLastPara="1" vert="horz" wrap="square" lIns="68542" tIns="68542" rIns="68542" bIns="68542"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defTabSz="685526"/>
            <a:r>
              <a:rPr lang="en-US" sz="2398"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34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2"/>
          <a:stretch>
            <a:fillRect/>
          </a:stretch>
        </p:blipFill>
        <p:spPr>
          <a:xfrm>
            <a:off x="152480" y="3030141"/>
            <a:ext cx="875071" cy="279596"/>
          </a:xfrm>
          <a:prstGeom prst="rect">
            <a:avLst/>
          </a:prstGeom>
        </p:spPr>
      </p:pic>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3"/>
          <a:stretch>
            <a:fillRect/>
          </a:stretch>
        </p:blipFill>
        <p:spPr>
          <a:xfrm>
            <a:off x="3833158" y="4132843"/>
            <a:ext cx="1477685" cy="1019183"/>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81396" y="4737775"/>
            <a:ext cx="276891" cy="276891"/>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67507" y="4695531"/>
            <a:ext cx="354766" cy="354766"/>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6680446" y="4818220"/>
            <a:ext cx="276891" cy="276891"/>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52476" y="4819078"/>
            <a:ext cx="276891" cy="276891"/>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96801" y="4806465"/>
            <a:ext cx="276892" cy="276892"/>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6451968" y="4272883"/>
            <a:ext cx="2379177"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所有可能落地的传感器 (IoT) </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50097" y="4770219"/>
            <a:ext cx="324892" cy="324892"/>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74989" y="4757442"/>
            <a:ext cx="365120" cy="365120"/>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217411" y="4718889"/>
            <a:ext cx="308049" cy="308049"/>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30270" y="4695531"/>
            <a:ext cx="354766" cy="354766"/>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3635" y="4562633"/>
            <a:ext cx="866958" cy="48766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397640" y="4507794"/>
            <a:ext cx="576183" cy="576183"/>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3989906" y="3558303"/>
            <a:ext cx="1050288" cy="507575"/>
          </a:xfrm>
          <a:prstGeom prst="rect">
            <a:avLst/>
          </a:prstGeom>
          <a:solidFill>
            <a:schemeClr val="bg1">
              <a:alpha val="60000"/>
            </a:schemeClr>
          </a:solidFill>
          <a:effectLst>
            <a:softEdge rad="65955"/>
          </a:effectLst>
        </p:spPr>
        <p:txBody>
          <a:bodyPr wrap="none" rtlCol="0">
            <a:spAutoFit/>
          </a:bodyPr>
          <a:lstStyle/>
          <a:p>
            <a:pP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在</a:t>
            </a:r>
            <a:r>
              <a:rPr lang="en-TW" sz="1349" kern="1200" dirty="0">
                <a:solidFill>
                  <a:prstClr val="black"/>
                </a:solidFill>
                <a:latin typeface="STXinwei" panose="02010800040101010101" pitchFamily="2" charset="-122"/>
                <a:ea typeface="STXinwei" panose="02010800040101010101" pitchFamily="2" charset="-122"/>
                <a:cs typeface="+mn-cs"/>
              </a:rPr>
              <a:t>具体终端</a:t>
            </a:r>
          </a:p>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呈现的数据</a:t>
            </a:r>
          </a:p>
        </p:txBody>
      </p:sp>
      <p:sp>
        <p:nvSpPr>
          <p:cNvPr id="40" name="TextBox 39">
            <a:extLst>
              <a:ext uri="{FF2B5EF4-FFF2-40B4-BE49-F238E27FC236}">
                <a16:creationId xmlns:a16="http://schemas.microsoft.com/office/drawing/2014/main" id="{5828157D-6101-2147-9408-202964B9A7B5}"/>
              </a:ext>
            </a:extLst>
          </p:cNvPr>
          <p:cNvSpPr txBox="1"/>
          <p:nvPr/>
        </p:nvSpPr>
        <p:spPr>
          <a:xfrm>
            <a:off x="3770209" y="2190819"/>
            <a:ext cx="1525937" cy="715196"/>
          </a:xfrm>
          <a:prstGeom prst="rect">
            <a:avLst/>
          </a:prstGeom>
          <a:solidFill>
            <a:schemeClr val="bg1">
              <a:alpha val="60000"/>
            </a:schemeClr>
          </a:solidFill>
          <a:effectLst>
            <a:softEdge rad="97622"/>
          </a:effectLst>
        </p:spPr>
        <p:txBody>
          <a:bodyPr wrap="squar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产业通用的抽象数据格式与通信标准</a:t>
            </a:r>
          </a:p>
        </p:txBody>
      </p:sp>
      <p:sp>
        <p:nvSpPr>
          <p:cNvPr id="3" name="TextBox 2">
            <a:extLst>
              <a:ext uri="{FF2B5EF4-FFF2-40B4-BE49-F238E27FC236}">
                <a16:creationId xmlns:a16="http://schemas.microsoft.com/office/drawing/2014/main" id="{C4A9FBC2-E06D-1844-90EC-0E3CC1A5F855}"/>
              </a:ext>
            </a:extLst>
          </p:cNvPr>
          <p:cNvSpPr txBox="1"/>
          <p:nvPr/>
        </p:nvSpPr>
        <p:spPr>
          <a:xfrm>
            <a:off x="43290" y="3381158"/>
            <a:ext cx="1223412" cy="299954"/>
          </a:xfrm>
          <a:prstGeom prst="rect">
            <a:avLst/>
          </a:prstGeom>
          <a:noFill/>
        </p:spPr>
        <p:txBody>
          <a:bodyPr wrap="none" rtlCol="0">
            <a:spAutoFit/>
          </a:bodyPr>
          <a:lstStyle/>
          <a:p>
            <a:pPr defTabSz="685584" hangingPunct="1"/>
            <a:r>
              <a:rPr lang="en-TW" sz="1349" kern="1200" dirty="0">
                <a:solidFill>
                  <a:srgbClr val="C00000"/>
                </a:solidFill>
                <a:latin typeface="STXinwei" panose="02010800040101010101" pitchFamily="2" charset="-122"/>
                <a:ea typeface="STXinwei" panose="02010800040101010101" pitchFamily="2" charset="-122"/>
                <a:cs typeface="+mn-cs"/>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7847924" y="3238591"/>
            <a:ext cx="1223412" cy="299954"/>
          </a:xfrm>
          <a:prstGeom prst="rect">
            <a:avLst/>
          </a:prstGeom>
          <a:noFill/>
        </p:spPr>
        <p:txBody>
          <a:bodyPr wrap="none" rtlCol="0">
            <a:spAutoFit/>
          </a:bodyPr>
          <a:lstStyle/>
          <a:p>
            <a:pPr defTabSz="685584" hangingPunct="1"/>
            <a:r>
              <a:rPr lang="en-TW" sz="1349" kern="1200" dirty="0">
                <a:solidFill>
                  <a:srgbClr val="C00000"/>
                </a:solidFill>
                <a:latin typeface="STXinwei" panose="02010800040101010101" pitchFamily="2" charset="-122"/>
                <a:ea typeface="STXinwei" panose="02010800040101010101" pitchFamily="2" charset="-122"/>
                <a:cs typeface="+mn-cs"/>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5664415" y="1370981"/>
            <a:ext cx="1223412" cy="299954"/>
          </a:xfrm>
          <a:prstGeom prst="rect">
            <a:avLst/>
          </a:prstGeom>
          <a:noFill/>
        </p:spPr>
        <p:txBody>
          <a:bodyPr wrap="none" rtlCol="0">
            <a:spAutoFit/>
          </a:bodyPr>
          <a:lstStyle/>
          <a:p>
            <a:pPr defTabSz="685584" hangingPunct="1"/>
            <a:r>
              <a:rPr lang="en-TW" sz="1349" kern="1200" dirty="0">
                <a:solidFill>
                  <a:srgbClr val="C00000"/>
                </a:solidFill>
                <a:latin typeface="STXinwei" panose="02010800040101010101" pitchFamily="2" charset="-122"/>
                <a:ea typeface="STXinwei" panose="02010800040101010101" pitchFamily="2" charset="-122"/>
                <a:cs typeface="+mn-cs"/>
              </a:rPr>
              <a:t>编码命名空间</a:t>
            </a:r>
          </a:p>
        </p:txBody>
      </p:sp>
      <p:sp>
        <p:nvSpPr>
          <p:cNvPr id="5" name="TextBox 4">
            <a:extLst>
              <a:ext uri="{FF2B5EF4-FFF2-40B4-BE49-F238E27FC236}">
                <a16:creationId xmlns:a16="http://schemas.microsoft.com/office/drawing/2014/main" id="{CEFD900C-2137-8545-91EC-B049EA90B8CE}"/>
              </a:ext>
            </a:extLst>
          </p:cNvPr>
          <p:cNvSpPr txBox="1"/>
          <p:nvPr/>
        </p:nvSpPr>
        <p:spPr>
          <a:xfrm>
            <a:off x="3806006" y="780239"/>
            <a:ext cx="1662823" cy="1015663"/>
          </a:xfrm>
          <a:prstGeom prst="rect">
            <a:avLst/>
          </a:prstGeom>
          <a:noFill/>
        </p:spPr>
        <p:txBody>
          <a:bodyPr wrap="square" rtlCol="0">
            <a:spAutoFit/>
          </a:bodyPr>
          <a:lstStyle/>
          <a:p>
            <a:pPr algn="ctr" defTabSz="685584" hangingPunct="1"/>
            <a:r>
              <a:rPr lang="zh-TW" altLang="en-US" sz="1200" b="1" kern="1200" dirty="0">
                <a:solidFill>
                  <a:prstClr val="black"/>
                </a:solidFill>
                <a:latin typeface="STXinwei" panose="02010800040101010101" pitchFamily="2" charset="-122"/>
                <a:ea typeface="STXinwei" panose="02010800040101010101" pitchFamily="2" charset="-122"/>
                <a:cs typeface="+mn-cs"/>
              </a:rPr>
              <a:t>精确性</a:t>
            </a:r>
            <a:r>
              <a:rPr lang="zh-TW" altLang="en-US" sz="1200" kern="1200" dirty="0">
                <a:solidFill>
                  <a:prstClr val="black"/>
                </a:solidFill>
                <a:latin typeface="STXinwei" panose="02010800040101010101" pitchFamily="2" charset="-122"/>
                <a:ea typeface="STXinwei" panose="02010800040101010101" pitchFamily="2" charset="-122"/>
                <a:cs typeface="+mn-cs"/>
              </a:rPr>
              <a:t> </a:t>
            </a:r>
          </a:p>
          <a:p>
            <a:pPr algn="ctr" defTabSz="685584" hangingPunct="1"/>
            <a:r>
              <a:rPr lang="zh-TW" altLang="en-US" sz="1200" kern="1200" dirty="0">
                <a:solidFill>
                  <a:prstClr val="black"/>
                </a:solidFill>
                <a:latin typeface="STXinwei" panose="02010800040101010101" pitchFamily="2" charset="-122"/>
                <a:ea typeface="STXinwei" panose="02010800040101010101" pitchFamily="2" charset="-122"/>
                <a:cs typeface="+mn-cs"/>
              </a:rPr>
              <a:t>浏览器的渲染功能</a:t>
            </a:r>
            <a:r>
              <a:rPr lang="zh-CN" altLang="en-US" sz="1200" kern="1200" dirty="0">
                <a:solidFill>
                  <a:prstClr val="black"/>
                </a:solidFill>
                <a:latin typeface="STXinwei" panose="02010800040101010101" pitchFamily="2" charset="-122"/>
                <a:ea typeface="STXinwei" panose="02010800040101010101" pitchFamily="2" charset="-122"/>
                <a:cs typeface="+mn-cs"/>
              </a:rPr>
              <a:t>，可</a:t>
            </a:r>
            <a:r>
              <a:rPr lang="zh-TW" altLang="en-US" sz="1200" kern="1200" dirty="0">
                <a:solidFill>
                  <a:prstClr val="black"/>
                </a:solidFill>
                <a:latin typeface="STXinwei" panose="02010800040101010101" pitchFamily="2" charset="-122"/>
                <a:ea typeface="STXinwei" panose="02010800040101010101" pitchFamily="2" charset="-122"/>
                <a:cs typeface="+mn-cs"/>
              </a:rPr>
              <a:t>将任何信息格式</a:t>
            </a:r>
            <a:r>
              <a:rPr lang="zh-CN" altLang="en-US" sz="1200" kern="1200" dirty="0">
                <a:solidFill>
                  <a:prstClr val="black"/>
                </a:solidFill>
                <a:latin typeface="STXinwei" panose="02010800040101010101" pitchFamily="2" charset="-122"/>
                <a:ea typeface="STXinwei" panose="02010800040101010101" pitchFamily="2" charset="-122"/>
                <a:cs typeface="+mn-cs"/>
              </a:rPr>
              <a:t>，以贴切的格式，呈现给用户。</a:t>
            </a:r>
            <a:endParaRPr lang="zh-TW" altLang="en-US" sz="1200" kern="1200" dirty="0">
              <a:solidFill>
                <a:prstClr val="black"/>
              </a:solidFill>
              <a:latin typeface="STXinwei" panose="02010800040101010101" pitchFamily="2" charset="-122"/>
              <a:ea typeface="STXinwei" panose="02010800040101010101" pitchFamily="2" charset="-122"/>
              <a:cs typeface="+mn-cs"/>
            </a:endParaRPr>
          </a:p>
        </p:txBody>
      </p:sp>
      <p:sp>
        <p:nvSpPr>
          <p:cNvPr id="11" name="TextBox 10">
            <a:extLst>
              <a:ext uri="{FF2B5EF4-FFF2-40B4-BE49-F238E27FC236}">
                <a16:creationId xmlns:a16="http://schemas.microsoft.com/office/drawing/2014/main" id="{4E86440F-A6CA-1245-9E55-45C12EAF8029}"/>
              </a:ext>
            </a:extLst>
          </p:cNvPr>
          <p:cNvSpPr txBox="1"/>
          <p:nvPr/>
        </p:nvSpPr>
        <p:spPr>
          <a:xfrm>
            <a:off x="1254095" y="2841177"/>
            <a:ext cx="1524725" cy="830997"/>
          </a:xfrm>
          <a:prstGeom prst="rect">
            <a:avLst/>
          </a:prstGeom>
          <a:noFill/>
        </p:spPr>
        <p:txBody>
          <a:bodyPr wrap="square" rtlCol="0">
            <a:spAutoFit/>
          </a:bodyPr>
          <a:lstStyle/>
          <a:p>
            <a:pPr algn="ctr" defTabSz="685584" hangingPunct="1"/>
            <a:r>
              <a:rPr lang="zh-TW" altLang="en-US" sz="1200" b="1" kern="1200" dirty="0">
                <a:solidFill>
                  <a:prstClr val="black"/>
                </a:solidFill>
                <a:latin typeface="STXinwei" panose="02010800040101010101" pitchFamily="2" charset="-122"/>
                <a:ea typeface="STXinwei" panose="02010800040101010101" pitchFamily="2" charset="-122"/>
                <a:cs typeface="+mn-cs"/>
              </a:rPr>
              <a:t>可靠性</a:t>
            </a:r>
            <a:r>
              <a:rPr lang="zh-TW" altLang="en-US" sz="1200" kern="1200" dirty="0">
                <a:solidFill>
                  <a:prstClr val="black"/>
                </a:solidFill>
                <a:latin typeface="STXinwei" panose="02010800040101010101" pitchFamily="2" charset="-122"/>
                <a:ea typeface="STXinwei" panose="02010800040101010101" pitchFamily="2" charset="-122"/>
                <a:cs typeface="+mn-cs"/>
              </a:rPr>
              <a:t> </a:t>
            </a:r>
          </a:p>
          <a:p>
            <a:pPr algn="ctr" defTabSz="685584" hangingPunct="1"/>
            <a:r>
              <a:rPr lang="zh-TW" altLang="en-US" sz="1200" kern="1200" dirty="0">
                <a:solidFill>
                  <a:prstClr val="black"/>
                </a:solidFill>
                <a:latin typeface="STXinwei" panose="02010800040101010101" pitchFamily="2" charset="-122"/>
                <a:ea typeface="STXinwei" panose="02010800040101010101" pitchFamily="2" charset="-122"/>
                <a:cs typeface="+mn-cs"/>
              </a:rPr>
              <a:t>通过版本控制、分布见证的时序逻辑，保障数据安全</a:t>
            </a:r>
          </a:p>
        </p:txBody>
      </p:sp>
      <p:sp>
        <p:nvSpPr>
          <p:cNvPr id="13" name="TextBox 12">
            <a:extLst>
              <a:ext uri="{FF2B5EF4-FFF2-40B4-BE49-F238E27FC236}">
                <a16:creationId xmlns:a16="http://schemas.microsoft.com/office/drawing/2014/main" id="{A624485A-D4EA-AF48-A801-18A975A59DE0}"/>
              </a:ext>
            </a:extLst>
          </p:cNvPr>
          <p:cNvSpPr txBox="1"/>
          <p:nvPr/>
        </p:nvSpPr>
        <p:spPr>
          <a:xfrm>
            <a:off x="6325851" y="2841177"/>
            <a:ext cx="1473780" cy="1015663"/>
          </a:xfrm>
          <a:prstGeom prst="rect">
            <a:avLst/>
          </a:prstGeom>
          <a:noFill/>
        </p:spPr>
        <p:txBody>
          <a:bodyPr wrap="square" rtlCol="0">
            <a:spAutoFit/>
          </a:bodyPr>
          <a:lstStyle/>
          <a:p>
            <a:pPr algn="ctr" defTabSz="685584" hangingPunct="1"/>
            <a:r>
              <a:rPr lang="zh-TW" altLang="en-US" sz="1200" b="1" kern="1200" dirty="0">
                <a:solidFill>
                  <a:prstClr val="black"/>
                </a:solidFill>
                <a:latin typeface="STXinwei" panose="02010800040101010101" pitchFamily="2" charset="-122"/>
                <a:ea typeface="STXinwei" panose="02010800040101010101" pitchFamily="2" charset="-122"/>
                <a:cs typeface="+mn-cs"/>
              </a:rPr>
              <a:t>可终止性</a:t>
            </a:r>
            <a:r>
              <a:rPr lang="zh-TW" altLang="en-US" sz="1200" kern="1200" dirty="0">
                <a:solidFill>
                  <a:prstClr val="black"/>
                </a:solidFill>
                <a:latin typeface="STXinwei" panose="02010800040101010101" pitchFamily="2" charset="-122"/>
                <a:ea typeface="STXinwei" panose="02010800040101010101" pitchFamily="2" charset="-122"/>
                <a:cs typeface="+mn-cs"/>
              </a:rPr>
              <a:t> </a:t>
            </a:r>
          </a:p>
          <a:p>
            <a:pPr algn="ctr" defTabSz="685584" hangingPunct="1"/>
            <a:r>
              <a:rPr lang="zh-TW" altLang="en-US" sz="1200" kern="1200" dirty="0">
                <a:solidFill>
                  <a:prstClr val="black"/>
                </a:solidFill>
                <a:latin typeface="STXinwei" panose="02010800040101010101" pitchFamily="2" charset="-122"/>
                <a:ea typeface="STXinwei" panose="02010800040101010101" pitchFamily="2" charset="-122"/>
                <a:cs typeface="+mn-cs"/>
              </a:rPr>
              <a:t>根据计算资源的需求、及时部署计算资源和服务，保障系统的活性</a:t>
            </a:r>
          </a:p>
        </p:txBody>
      </p:sp>
      <p:pic>
        <p:nvPicPr>
          <p:cNvPr id="1028" name="Picture 4" descr="Pofolio Website - Html Css Javascript Logo Png, Transparent Png , Transparent  Png Image - PNGitem">
            <a:extLst>
              <a:ext uri="{FF2B5EF4-FFF2-40B4-BE49-F238E27FC236}">
                <a16:creationId xmlns:a16="http://schemas.microsoft.com/office/drawing/2014/main" id="{21CE4FB6-BBE8-1A47-A7B6-67437B7CDC1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28658" y="818465"/>
            <a:ext cx="680049" cy="602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WebGL Logo in SVG Vector or PNG File Format - Logo.wine">
            <a:extLst>
              <a:ext uri="{FF2B5EF4-FFF2-40B4-BE49-F238E27FC236}">
                <a16:creationId xmlns:a16="http://schemas.microsoft.com/office/drawing/2014/main" id="{F233A63E-6009-3646-9F67-CC7A7099DD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81407" y="780133"/>
            <a:ext cx="998078" cy="66538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Devsecops-Illustretion-ICon-1">
            <a:hlinkClick r:id="rId36"/>
            <a:extLst>
              <a:ext uri="{FF2B5EF4-FFF2-40B4-BE49-F238E27FC236}">
                <a16:creationId xmlns:a16="http://schemas.microsoft.com/office/drawing/2014/main" id="{897AA797-A3FF-1F4B-A72F-28BC19450E5B}"/>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109578" y="4041640"/>
            <a:ext cx="875071" cy="57428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062C8B08-484A-B147-A838-E5ABC3363406}"/>
              </a:ext>
            </a:extLst>
          </p:cNvPr>
          <p:cNvSpPr txBox="1"/>
          <p:nvPr/>
        </p:nvSpPr>
        <p:spPr>
          <a:xfrm>
            <a:off x="2384133" y="1212311"/>
            <a:ext cx="1223412" cy="299954"/>
          </a:xfrm>
          <a:prstGeom prst="rect">
            <a:avLst/>
          </a:prstGeom>
          <a:noFill/>
        </p:spPr>
        <p:txBody>
          <a:bodyPr wrap="none" rtlCol="0">
            <a:spAutoFit/>
          </a:bodyPr>
          <a:lstStyle/>
          <a:p>
            <a:pPr defTabSz="685584" hangingPunct="1"/>
            <a:r>
              <a:rPr lang="en-TW" sz="1349" kern="1200" dirty="0">
                <a:solidFill>
                  <a:srgbClr val="C00000"/>
                </a:solidFill>
                <a:latin typeface="STXinwei" panose="02010800040101010101" pitchFamily="2" charset="-122"/>
                <a:ea typeface="STXinwei" panose="02010800040101010101" pitchFamily="2" charset="-122"/>
                <a:cs typeface="+mn-cs"/>
              </a:rPr>
              <a:t>网页命名空间</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311700" y="336162"/>
            <a:ext cx="8520600" cy="572476"/>
          </a:xfrm>
        </p:spPr>
        <p:txBody>
          <a:bodyPr>
            <a:normAutofit fontScale="90000"/>
          </a:bodyPr>
          <a:lstStyle/>
          <a:p>
            <a:pPr algn="ctr"/>
            <a:r>
              <a:rPr lang="en-TW" sz="2399" dirty="0">
                <a:solidFill>
                  <a:srgbClr val="C00000"/>
                </a:solidFill>
                <a:latin typeface="STXinwei" panose="02010800040101010101" pitchFamily="2" charset="-122"/>
                <a:ea typeface="STXinwei" panose="02010800040101010101" pitchFamily="2" charset="-122"/>
              </a:rPr>
              <a:t>可表函子</a:t>
            </a:r>
            <a:r>
              <a:rPr lang="zh-CN" altLang="en-US" sz="2399" dirty="0">
                <a:solidFill>
                  <a:srgbClr val="C00000"/>
                </a:solidFill>
                <a:latin typeface="STXinwei" panose="02010800040101010101" pitchFamily="2" charset="-122"/>
                <a:ea typeface="STXinwei" panose="02010800040101010101" pitchFamily="2" charset="-122"/>
              </a:rPr>
              <a:t>：为跨领域、多层次的信息严谨地建立命名空间</a:t>
            </a:r>
            <a:br>
              <a:rPr lang="en-TW" sz="2399" dirty="0">
                <a:solidFill>
                  <a:srgbClr val="C00000"/>
                </a:solidFill>
                <a:latin typeface="STXinwei" panose="02010800040101010101" pitchFamily="2" charset="-122"/>
                <a:ea typeface="STXinwei" panose="02010800040101010101" pitchFamily="2" charset="-122"/>
              </a:rPr>
            </a:br>
            <a:r>
              <a:rPr lang="en-TW" sz="1349"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34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defTabSz="685584" hangingPunct="1"/>
            <a:fld id="{00000000-1234-1234-1234-123412341234}" type="slidenum">
              <a:rPr lang="en" kern="1200">
                <a:solidFill>
                  <a:prstClr val="black">
                    <a:tint val="75000"/>
                  </a:prstClr>
                </a:solidFill>
                <a:latin typeface="Calibri" panose="020F0502020204030204"/>
                <a:ea typeface="+mn-ea"/>
                <a:cs typeface="+mn-cs"/>
              </a:rPr>
              <a:pPr defTabSz="685584" hangingPunct="1"/>
              <a:t>35</a:t>
            </a:fld>
            <a:endParaRPr lang="en" kern="1200" dirty="0">
              <a:solidFill>
                <a:prstClr val="black">
                  <a:tint val="75000"/>
                </a:prstClr>
              </a:solidFill>
              <a:latin typeface="Calibri" panose="020F0502020204030204"/>
              <a:ea typeface="+mn-ea"/>
              <a:cs typeface="+mn-cs"/>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960965" y="1177437"/>
            <a:ext cx="5724644" cy="461537"/>
          </a:xfrm>
          <a:prstGeom prst="rect">
            <a:avLst/>
          </a:prstGeom>
          <a:noFill/>
        </p:spPr>
        <p:txBody>
          <a:bodyPr wrap="none" rtlCol="0">
            <a:spAutoFit/>
          </a:bodyPr>
          <a:lstStyle/>
          <a:p>
            <a:pPr algn="ctr" defTabSz="685584" hangingPunct="1"/>
            <a:r>
              <a:rPr lang="en-TW" sz="2399" kern="1200" dirty="0">
                <a:solidFill>
                  <a:prstClr val="black"/>
                </a:solidFill>
                <a:latin typeface="STXinwei" panose="02010800040101010101" pitchFamily="2" charset="-122"/>
                <a:ea typeface="STXinwei" panose="02010800040101010101" pitchFamily="2" charset="-122"/>
                <a:cs typeface="+mn-cs"/>
              </a:rPr>
              <a:t>函子是</a:t>
            </a:r>
            <a:r>
              <a:rPr lang="en-TW" sz="2399" kern="1200" dirty="0">
                <a:solidFill>
                  <a:srgbClr val="FF0000"/>
                </a:solidFill>
                <a:latin typeface="STXinwei" panose="02010800040101010101" pitchFamily="2" charset="-122"/>
                <a:ea typeface="STXinwei" panose="02010800040101010101" pitchFamily="2" charset="-122"/>
                <a:cs typeface="+mn-cs"/>
              </a:rPr>
              <a:t>联通多层次</a:t>
            </a:r>
            <a:r>
              <a:rPr lang="en-TW" sz="2399" kern="1200" dirty="0">
                <a:solidFill>
                  <a:prstClr val="black"/>
                </a:solidFill>
                <a:latin typeface="STXinwei" panose="02010800040101010101" pitchFamily="2" charset="-122"/>
                <a:ea typeface="STXinwei" panose="02010800040101010101" pitchFamily="2" charset="-122"/>
                <a:cs typeface="+mn-cs"/>
              </a:rPr>
              <a:t>系统数据的</a:t>
            </a:r>
            <a:r>
              <a:rPr lang="en-TW" sz="2399" kern="1200" dirty="0">
                <a:solidFill>
                  <a:srgbClr val="FF0000"/>
                </a:solidFill>
                <a:latin typeface="STXinwei" panose="02010800040101010101" pitchFamily="2" charset="-122"/>
                <a:ea typeface="STXinwei" panose="02010800040101010101" pitchFamily="2" charset="-122"/>
                <a:cs typeface="+mn-cs"/>
              </a:rPr>
              <a:t>有向关系</a:t>
            </a:r>
            <a:r>
              <a:rPr lang="zh-CN" altLang="en-US" sz="2399" kern="1200" dirty="0">
                <a:solidFill>
                  <a:prstClr val="black"/>
                </a:solidFill>
                <a:latin typeface="STXinwei" panose="02010800040101010101" pitchFamily="2" charset="-122"/>
                <a:ea typeface="STXinwei" panose="02010800040101010101" pitchFamily="2" charset="-122"/>
                <a:cs typeface="+mn-cs"/>
              </a:rPr>
              <a:t>。</a:t>
            </a:r>
            <a:endParaRPr lang="en-US" altLang="zh-CN" sz="2399" kern="1200" dirty="0">
              <a:solidFill>
                <a:prstClr val="black"/>
              </a:solidFill>
              <a:latin typeface="STXinwei" panose="02010800040101010101" pitchFamily="2" charset="-122"/>
              <a:ea typeface="STXinwei" panose="02010800040101010101" pitchFamily="2" charset="-122"/>
              <a:cs typeface="+mn-cs"/>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2380892" y="1533631"/>
            <a:ext cx="2805202" cy="253916"/>
          </a:xfrm>
          <a:prstGeom prst="rect">
            <a:avLst/>
          </a:prstGeom>
          <a:noFill/>
        </p:spPr>
        <p:txBody>
          <a:bodyPr wrap="square" rtlCol="0">
            <a:spAutoFit/>
          </a:bodyPr>
          <a:lstStyle/>
          <a:p>
            <a:pPr algn="ctr" defTabSz="685584" hangingPunct="1"/>
            <a:r>
              <a:rPr lang="en-TW" sz="1050" kern="1200" dirty="0">
                <a:solidFill>
                  <a:prstClr val="white">
                    <a:lumMod val="65000"/>
                  </a:prstClr>
                </a:solidFill>
                <a:latin typeface="STXinwei" panose="02010800040101010101" pitchFamily="2" charset="-122"/>
                <a:ea typeface="STXinwei" panose="02010800040101010101" pitchFamily="2" charset="-122"/>
                <a:cs typeface="+mn-cs"/>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97307" y="4944057"/>
            <a:ext cx="2847254" cy="196208"/>
          </a:xfrm>
          <a:prstGeom prst="rect">
            <a:avLst/>
          </a:prstGeom>
          <a:noFill/>
        </p:spPr>
        <p:txBody>
          <a:bodyPr wrap="none" rtlCol="0">
            <a:spAutoFit/>
          </a:bodyPr>
          <a:lstStyle/>
          <a:p>
            <a:pPr algn="ctr" defTabSz="685584" hangingPunct="1"/>
            <a:r>
              <a:rPr lang="en-US" sz="675" kern="1200" dirty="0" err="1">
                <a:solidFill>
                  <a:prstClr val="black"/>
                </a:solidFill>
                <a:latin typeface="STXinwei" panose="02010800040101010101" pitchFamily="2" charset="-122"/>
                <a:ea typeface="STXinwei" panose="02010800040101010101" pitchFamily="2" charset="-122"/>
                <a:cs typeface="+mn-cs"/>
              </a:rPr>
              <a:t>函子</a:t>
            </a:r>
            <a:r>
              <a:rPr lang="en-US" sz="675" kern="1200" dirty="0">
                <a:solidFill>
                  <a:prstClr val="black"/>
                </a:solidFill>
                <a:latin typeface="STXinwei" panose="02010800040101010101" pitchFamily="2" charset="-122"/>
                <a:ea typeface="STXinwei" panose="02010800040101010101" pitchFamily="2" charset="-122"/>
                <a:cs typeface="+mn-cs"/>
              </a:rPr>
              <a:t>(</a:t>
            </a:r>
            <a:r>
              <a:rPr lang="en-US" sz="675" kern="1200" dirty="0">
                <a:solidFill>
                  <a:prstClr val="black"/>
                </a:solidFill>
                <a:latin typeface="STXinwei" panose="02010800040101010101" pitchFamily="2" charset="-122"/>
                <a:ea typeface="STXinwei" panose="02010800040101010101" pitchFamily="2" charset="-122"/>
                <a:cs typeface="+mn-cs"/>
                <a:hlinkClick r:id="rId4"/>
              </a:rPr>
              <a:t>Functor</a:t>
            </a:r>
            <a:r>
              <a:rPr lang="en-US" sz="675" kern="1200" dirty="0">
                <a:solidFill>
                  <a:prstClr val="black"/>
                </a:solidFill>
                <a:latin typeface="STXinwei" panose="02010800040101010101" pitchFamily="2" charset="-122"/>
                <a:ea typeface="STXinwei" panose="02010800040101010101" pitchFamily="2" charset="-122"/>
                <a:cs typeface="+mn-cs"/>
              </a:rPr>
              <a:t>)</a:t>
            </a:r>
            <a:r>
              <a:rPr lang="en-US" sz="675" kern="1200" dirty="0" err="1">
                <a:solidFill>
                  <a:prstClr val="black"/>
                </a:solidFill>
                <a:latin typeface="STXinwei" panose="02010800040101010101" pitchFamily="2" charset="-122"/>
                <a:ea typeface="STXinwei" panose="02010800040101010101" pitchFamily="2" charset="-122"/>
                <a:cs typeface="+mn-cs"/>
              </a:rPr>
              <a:t>的介绍</a:t>
            </a:r>
            <a:r>
              <a:rPr lang="zh-CN" altLang="en-US" sz="675" kern="1200" dirty="0">
                <a:solidFill>
                  <a:prstClr val="black"/>
                </a:solidFill>
                <a:latin typeface="STXinwei" panose="02010800040101010101" pitchFamily="2" charset="-122"/>
                <a:ea typeface="STXinwei" panose="02010800040101010101" pitchFamily="2" charset="-122"/>
                <a:cs typeface="+mn-cs"/>
              </a:rPr>
              <a:t>，请见：</a:t>
            </a:r>
            <a:r>
              <a:rPr lang="en-US" altLang="zh-CN" sz="675" kern="1200" dirty="0">
                <a:solidFill>
                  <a:prstClr val="black"/>
                </a:solidFill>
                <a:latin typeface="STXinwei" panose="02010800040101010101" pitchFamily="2" charset="-122"/>
                <a:ea typeface="STXinwei" panose="02010800040101010101" pitchFamily="2" charset="-122"/>
                <a:cs typeface="+mn-cs"/>
                <a:hlinkClick r:id="rId5" action="ppaction://hlinksldjump"/>
              </a:rPr>
              <a:t>A General Theory of Natural Equivalence</a:t>
            </a:r>
            <a:endParaRPr lang="en-TW" sz="675" kern="1200" dirty="0">
              <a:solidFill>
                <a:prstClr val="black"/>
              </a:solidFill>
              <a:latin typeface="STXinwei" panose="02010800040101010101" pitchFamily="2" charset="-122"/>
              <a:ea typeface="STXinwei" panose="02010800040101010101" pitchFamily="2" charset="-122"/>
              <a:cs typeface="+mn-cs"/>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132189" y="1665824"/>
            <a:ext cx="7164309" cy="507703"/>
          </a:xfrm>
          <a:prstGeom prst="rect">
            <a:avLst/>
          </a:prstGeom>
          <a:noFill/>
        </p:spPr>
        <p:txBody>
          <a:bodyPr wrap="square" rtlCol="0">
            <a:spAutoFit/>
          </a:bodyPr>
          <a:lstStyle/>
          <a:p>
            <a:pPr algn="ctr" defTabSz="685584" hangingPunct="1"/>
            <a:r>
              <a:rPr lang="en-TW" sz="2699" kern="1200" dirty="0">
                <a:solidFill>
                  <a:srgbClr val="FF0000"/>
                </a:solidFill>
                <a:latin typeface="STXinwei" panose="02010800040101010101" pitchFamily="2" charset="-122"/>
                <a:ea typeface="STXinwei" panose="02010800040101010101" pitchFamily="2" charset="-122"/>
                <a:cs typeface="+mn-cs"/>
              </a:rPr>
              <a:t>跨领域</a:t>
            </a:r>
            <a:r>
              <a:rPr lang="en-TW" sz="2699" kern="1200" dirty="0">
                <a:solidFill>
                  <a:prstClr val="black"/>
                </a:solidFill>
                <a:latin typeface="STXinwei" panose="02010800040101010101" pitchFamily="2" charset="-122"/>
                <a:ea typeface="STXinwei" panose="02010800040101010101" pitchFamily="2" charset="-122"/>
                <a:cs typeface="+mn-cs"/>
              </a:rPr>
              <a:t>的语义需通过</a:t>
            </a:r>
            <a:r>
              <a:rPr lang="en-TW" sz="2699" kern="1200" dirty="0">
                <a:solidFill>
                  <a:srgbClr val="FF0000"/>
                </a:solidFill>
                <a:latin typeface="STXinwei" panose="02010800040101010101" pitchFamily="2" charset="-122"/>
                <a:ea typeface="STXinwei" panose="02010800040101010101" pitchFamily="2" charset="-122"/>
                <a:cs typeface="+mn-cs"/>
              </a:rPr>
              <a:t>集合范畴</a:t>
            </a:r>
            <a:r>
              <a:rPr lang="en-TW" sz="2699" kern="1200" dirty="0">
                <a:solidFill>
                  <a:prstClr val="black"/>
                </a:solidFill>
                <a:latin typeface="STXinwei" panose="02010800040101010101" pitchFamily="2" charset="-122"/>
                <a:ea typeface="STXinwei" panose="02010800040101010101" pitchFamily="2" charset="-122"/>
                <a:cs typeface="+mn-cs"/>
              </a:rPr>
              <a:t>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2339930" y="4527862"/>
            <a:ext cx="4653872" cy="507575"/>
          </a:xfrm>
          <a:prstGeom prst="rect">
            <a:avLst/>
          </a:prstGeom>
          <a:noFill/>
        </p:spPr>
        <p:txBody>
          <a:bodyPr wrap="square" rtlCol="0">
            <a:spAutoFit/>
          </a:bodyPr>
          <a:lstStyle/>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基于元语言</a:t>
            </a:r>
            <a:r>
              <a:rPr lang="en-US" altLang="zh-CN" sz="1349" kern="1200" dirty="0" err="1">
                <a:solidFill>
                  <a:prstClr val="black"/>
                </a:solidFill>
                <a:latin typeface="STXinwei" panose="02010800040101010101" pitchFamily="2" charset="-122"/>
                <a:ea typeface="STXinwei" panose="02010800040101010101" pitchFamily="2" charset="-122"/>
                <a:cs typeface="+mn-cs"/>
              </a:rPr>
              <a:t>AoS</a:t>
            </a:r>
            <a:r>
              <a:rPr lang="zh-CN" altLang="en-US" sz="1349" kern="1200" dirty="0">
                <a:solidFill>
                  <a:prstClr val="black"/>
                </a:solidFill>
                <a:latin typeface="STXinwei" panose="02010800040101010101" pitchFamily="2" charset="-122"/>
                <a:ea typeface="STXinwei" panose="02010800040101010101" pitchFamily="2" charset="-122"/>
                <a:cs typeface="+mn-cs"/>
              </a:rPr>
              <a:t>定义的</a:t>
            </a:r>
            <a:r>
              <a:rPr lang="en-US" altLang="zh-CN" sz="1349" kern="1200" dirty="0">
                <a:solidFill>
                  <a:prstClr val="black"/>
                </a:solidFill>
                <a:latin typeface="ACADEMY ENGRAVED LET PLAIN:1.0" panose="02000000000000000000" pitchFamily="2" charset="0"/>
                <a:ea typeface="STXinwei" panose="02010800040101010101" pitchFamily="2" charset="-122"/>
                <a:cs typeface="+mn-cs"/>
              </a:rPr>
              <a:t>DSL</a:t>
            </a:r>
            <a:r>
              <a:rPr lang="zh-CN" altLang="en-US" sz="1349" kern="1200" dirty="0">
                <a:solidFill>
                  <a:prstClr val="black"/>
                </a:solidFill>
                <a:latin typeface="STXinwei" panose="02010800040101010101" pitchFamily="2" charset="-122"/>
                <a:ea typeface="STXinwei" panose="02010800040101010101" pitchFamily="2" charset="-122"/>
                <a:cs typeface="+mn-cs"/>
              </a:rPr>
              <a:t>数据</a:t>
            </a:r>
            <a:r>
              <a:rPr lang="zh-CN" altLang="en-TW" sz="1349" kern="1200" dirty="0">
                <a:solidFill>
                  <a:prstClr val="black"/>
                </a:solidFill>
                <a:latin typeface="STXinwei" panose="02010800040101010101" pitchFamily="2" charset="-122"/>
                <a:ea typeface="STXinwei" panose="02010800040101010101" pitchFamily="2" charset="-122"/>
                <a:cs typeface="+mn-cs"/>
              </a:rPr>
              <a:t>格式</a:t>
            </a:r>
            <a:r>
              <a:rPr lang="en-US" altLang="zh-CN" sz="1349" kern="1200" dirty="0">
                <a:solidFill>
                  <a:prstClr val="black"/>
                </a:solidFill>
                <a:latin typeface="STXinwei" panose="02010800040101010101" pitchFamily="2" charset="-122"/>
                <a:ea typeface="STXinwei" panose="02010800040101010101" pitchFamily="2" charset="-122"/>
                <a:cs typeface="+mn-cs"/>
              </a:rPr>
              <a:t>(</a:t>
            </a:r>
            <a:r>
              <a:rPr lang="zh-CN" altLang="en-US" sz="1349" kern="1200" dirty="0">
                <a:solidFill>
                  <a:prstClr val="black"/>
                </a:solidFill>
                <a:latin typeface="STXinwei" panose="02010800040101010101" pitchFamily="2" charset="-122"/>
                <a:ea typeface="STXinwei" panose="02010800040101010101" pitchFamily="2" charset="-122"/>
                <a:cs typeface="+mn-cs"/>
              </a:rPr>
              <a:t>集合范畴</a:t>
            </a:r>
            <a:r>
              <a:rPr lang="en-US" altLang="zh-CN" sz="1349" kern="1200" dirty="0">
                <a:solidFill>
                  <a:prstClr val="black"/>
                </a:solidFill>
                <a:latin typeface="STXinwei" panose="02010800040101010101" pitchFamily="2" charset="-122"/>
                <a:ea typeface="STXinwei" panose="02010800040101010101" pitchFamily="2" charset="-122"/>
                <a:cs typeface="+mn-cs"/>
              </a:rPr>
              <a:t>/</a:t>
            </a:r>
            <a:r>
              <a:rPr lang="zh-CN" altLang="en-US" sz="1349" kern="1200" dirty="0">
                <a:solidFill>
                  <a:prstClr val="black"/>
                </a:solidFill>
                <a:latin typeface="STXinwei" panose="02010800040101010101" pitchFamily="2" charset="-122"/>
                <a:ea typeface="STXinwei" panose="02010800040101010101" pitchFamily="2" charset="-122"/>
                <a:cs typeface="+mn-cs"/>
              </a:rPr>
              <a:t>命名空间</a:t>
            </a:r>
            <a:r>
              <a:rPr lang="en-US" altLang="zh-CN" sz="1349" kern="1200" dirty="0">
                <a:solidFill>
                  <a:prstClr val="black"/>
                </a:solidFill>
                <a:latin typeface="STXinwei" panose="02010800040101010101" pitchFamily="2" charset="-122"/>
                <a:ea typeface="STXinwei" panose="02010800040101010101" pitchFamily="2" charset="-122"/>
                <a:cs typeface="+mn-cs"/>
              </a:rPr>
              <a:t>),</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体现一种</a:t>
            </a:r>
            <a:r>
              <a:rPr lang="zh-CN" altLang="en-US" sz="1349" kern="1200" dirty="0">
                <a:solidFill>
                  <a:srgbClr val="FF0000"/>
                </a:solidFill>
                <a:latin typeface="STXinwei" panose="02010800040101010101" pitchFamily="2" charset="-122"/>
                <a:ea typeface="STXinwei" panose="02010800040101010101" pitchFamily="2" charset="-122"/>
                <a:cs typeface="+mn-cs"/>
              </a:rPr>
              <a:t>数据类型的收敛性</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6" name="Oval 15">
            <a:extLst>
              <a:ext uri="{FF2B5EF4-FFF2-40B4-BE49-F238E27FC236}">
                <a16:creationId xmlns:a16="http://schemas.microsoft.com/office/drawing/2014/main" id="{75734433-34AC-6645-AC45-5519C8CFAC30}"/>
              </a:ext>
            </a:extLst>
          </p:cNvPr>
          <p:cNvSpPr/>
          <p:nvPr/>
        </p:nvSpPr>
        <p:spPr>
          <a:xfrm>
            <a:off x="5459207" y="3443879"/>
            <a:ext cx="1328655" cy="771285"/>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3907673" y="2166233"/>
            <a:ext cx="1328655" cy="456804"/>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050" kern="1200" dirty="0">
                <a:solidFill>
                  <a:prstClr val="black"/>
                </a:solidFill>
                <a:latin typeface="STXinwei" panose="02010800040101010101" pitchFamily="2" charset="-122"/>
                <a:ea typeface="STXinwei" panose="02010800040101010101" pitchFamily="2" charset="-122"/>
              </a:rPr>
              <a:t>确认</a:t>
            </a:r>
          </a:p>
          <a:p>
            <a:pPr algn="ctr" defTabSz="685584" hangingPunct="1"/>
            <a:r>
              <a:rPr lang="en-TW" sz="1050" kern="1200" dirty="0">
                <a:solidFill>
                  <a:prstClr val="black"/>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35093" y="3476646"/>
            <a:ext cx="1749708" cy="536937"/>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领域现象数据</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sp>
        <p:nvSpPr>
          <p:cNvPr id="32" name="Rectangle 31">
            <a:extLst>
              <a:ext uri="{FF2B5EF4-FFF2-40B4-BE49-F238E27FC236}">
                <a16:creationId xmlns:a16="http://schemas.microsoft.com/office/drawing/2014/main" id="{6E0D2D5D-74CF-C746-A2CB-8A722EF10D26}"/>
              </a:ext>
            </a:extLst>
          </p:cNvPr>
          <p:cNvSpPr/>
          <p:nvPr/>
        </p:nvSpPr>
        <p:spPr>
          <a:xfrm>
            <a:off x="149349" y="3590901"/>
            <a:ext cx="1749708" cy="536937"/>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领域现象数据</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263604" y="3705157"/>
            <a:ext cx="1749708" cy="536937"/>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领域现象数据</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7126756" y="3449716"/>
            <a:ext cx="1978219" cy="765448"/>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个别项目目标</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个别项目目标</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ACADEMY ENGRAVED LET PLAIN:1.0" panose="02000000000000000000" pitchFamily="2" charset="0"/>
                  <a:ea typeface="STXinwei" panose="02010800040101010101" pitchFamily="2" charset="-122"/>
                </a:rPr>
                <a:t>个别项目目标</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3678073" y="2808677"/>
            <a:ext cx="1787130" cy="7119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TW" sz="2099" kern="1200" dirty="0">
                <a:solidFill>
                  <a:srgbClr val="FF0000"/>
                </a:solidFill>
                <a:latin typeface="ACADEMY ENGRAVED LET PLAIN:1.0" panose="02000000000000000000" pitchFamily="2" charset="0"/>
                <a:ea typeface="STXinwei" panose="02010800040101010101" pitchFamily="2" charset="-122"/>
              </a:rPr>
              <a:t>代数化</a:t>
            </a:r>
            <a:r>
              <a:rPr lang="zh-CN" altLang="en-US" sz="2099" kern="1200" dirty="0">
                <a:solidFill>
                  <a:prstClr val="black"/>
                </a:solidFill>
                <a:latin typeface="ACADEMY ENGRAVED LET PLAIN:1.0" panose="02000000000000000000" pitchFamily="2" charset="0"/>
                <a:ea typeface="STXinwei" panose="02010800040101010101" pitchFamily="2" charset="-122"/>
              </a:rPr>
              <a:t>封闭</a:t>
            </a:r>
            <a:endParaRPr lang="en-US" altLang="zh-CN" sz="2099" kern="1200" dirty="0">
              <a:solidFill>
                <a:prstClr val="black"/>
              </a:solidFill>
              <a:latin typeface="ACADEMY ENGRAVED LET PLAIN:1.0" panose="02000000000000000000" pitchFamily="2" charset="0"/>
              <a:ea typeface="STXinwei" panose="02010800040101010101" pitchFamily="2" charset="-122"/>
            </a:endParaRPr>
          </a:p>
          <a:p>
            <a:pPr algn="ctr" defTabSz="685584" hangingPunct="1"/>
            <a:r>
              <a:rPr lang="zh-CN" altLang="en-US" sz="2099" kern="1200" dirty="0">
                <a:solidFill>
                  <a:prstClr val="black"/>
                </a:solidFill>
                <a:latin typeface="ACADEMY ENGRAVED LET PLAIN:1.0" panose="02000000000000000000" pitchFamily="2" charset="0"/>
                <a:ea typeface="STXinwei" panose="02010800040101010101" pitchFamily="2" charset="-122"/>
              </a:rPr>
              <a:t>的命名空间</a:t>
            </a:r>
            <a:endParaRPr lang="en-TW" sz="1200" kern="1200" dirty="0">
              <a:solidFill>
                <a:prstClr val="black"/>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187419" y="3452591"/>
            <a:ext cx="1328655" cy="771285"/>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a:cxnSpLocks/>
            <a:endCxn id="17" idx="5"/>
          </p:cNvCxnSpPr>
          <p:nvPr/>
        </p:nvCxnSpPr>
        <p:spPr>
          <a:xfrm flipV="1">
            <a:off x="5041751" y="2556140"/>
            <a:ext cx="0" cy="2409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4121775" y="2592559"/>
            <a:ext cx="0" cy="2379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5523210" y="3194961"/>
            <a:ext cx="274891" cy="1939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5236328" y="3449716"/>
            <a:ext cx="226576" cy="1950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6737813" y="4036936"/>
            <a:ext cx="2729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6737813" y="3674661"/>
            <a:ext cx="272929" cy="3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1964540" y="4005831"/>
            <a:ext cx="2729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1964540" y="3643557"/>
            <a:ext cx="272929" cy="35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3492784" y="3467934"/>
            <a:ext cx="288363" cy="2285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3293195" y="3237310"/>
            <a:ext cx="317601" cy="239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5235582" y="4245707"/>
            <a:ext cx="1773242"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795208" y="4259682"/>
            <a:ext cx="2113079" cy="299954"/>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Concrete Implementation</a:t>
            </a:r>
          </a:p>
        </p:txBody>
      </p:sp>
      <p:sp>
        <p:nvSpPr>
          <p:cNvPr id="6" name="TextBox 5">
            <a:extLst>
              <a:ext uri="{FF2B5EF4-FFF2-40B4-BE49-F238E27FC236}">
                <a16:creationId xmlns:a16="http://schemas.microsoft.com/office/drawing/2014/main" id="{BFF5E304-A73D-7442-9468-4F014F2DADD7}"/>
              </a:ext>
            </a:extLst>
          </p:cNvPr>
          <p:cNvSpPr txBox="1"/>
          <p:nvPr/>
        </p:nvSpPr>
        <p:spPr>
          <a:xfrm>
            <a:off x="5459207" y="2836253"/>
            <a:ext cx="3166512" cy="507575"/>
          </a:xfrm>
          <a:prstGeom prst="rect">
            <a:avLst/>
          </a:prstGeom>
          <a:noFill/>
        </p:spPr>
        <p:txBody>
          <a:bodyPr wrap="square" rtlCol="0">
            <a:spAutoFit/>
          </a:bodyPr>
          <a:lstStyle/>
          <a:p>
            <a:pPr algn="ctr" defTabSz="685584" hangingPunct="1"/>
            <a:r>
              <a:rPr lang="zh-CN" altLang="en-TW" sz="1349" kern="1200" dirty="0">
                <a:solidFill>
                  <a:srgbClr val="FF0000"/>
                </a:solidFill>
                <a:latin typeface="STXinwei" panose="02010800040101010101" pitchFamily="2" charset="-122"/>
                <a:ea typeface="STXinwei" panose="02010800040101010101" pitchFamily="2" charset="-122"/>
                <a:cs typeface="+mn-cs"/>
              </a:rPr>
              <a:t>代数化</a:t>
            </a:r>
            <a:r>
              <a:rPr lang="zh-CN" altLang="en-US" sz="1349" kern="1200" dirty="0">
                <a:solidFill>
                  <a:prstClr val="black"/>
                </a:solidFill>
                <a:latin typeface="STXinwei" panose="02010800040101010101" pitchFamily="2" charset="-122"/>
                <a:ea typeface="STXinwei" panose="02010800040101010101" pitchFamily="2" charset="-122"/>
                <a:cs typeface="+mn-cs"/>
              </a:rPr>
              <a:t>封闭</a:t>
            </a:r>
            <a:r>
              <a:rPr lang="en-US" altLang="zh-CN" sz="1349" kern="1200" dirty="0">
                <a:solidFill>
                  <a:prstClr val="black"/>
                </a:solidFill>
                <a:latin typeface="STXinwei" panose="02010800040101010101" pitchFamily="2" charset="-122"/>
                <a:ea typeface="STXinwei" panose="02010800040101010101" pitchFamily="2" charset="-122"/>
                <a:cs typeface="+mn-cs"/>
              </a:rPr>
              <a:t>:</a:t>
            </a:r>
            <a:r>
              <a:rPr lang="zh-CN" altLang="en-US" sz="1349" kern="1200" dirty="0">
                <a:solidFill>
                  <a:prstClr val="black"/>
                </a:solidFill>
                <a:latin typeface="STXinwei" panose="02010800040101010101" pitchFamily="2" charset="-122"/>
                <a:ea typeface="STXinwei" panose="02010800040101010101" pitchFamily="2" charset="-122"/>
                <a:cs typeface="+mn-cs"/>
              </a:rPr>
              <a:t>可</a:t>
            </a:r>
            <a:r>
              <a:rPr lang="zh-CN" altLang="en-TW" sz="1349" kern="1200" dirty="0">
                <a:solidFill>
                  <a:prstClr val="black"/>
                </a:solidFill>
                <a:latin typeface="STXinwei" panose="02010800040101010101" pitchFamily="2" charset="-122"/>
                <a:ea typeface="STXinwei" panose="02010800040101010101" pitchFamily="2" charset="-122"/>
                <a:cs typeface="+mn-cs"/>
              </a:rPr>
              <a:t>追溯</a:t>
            </a:r>
            <a:r>
              <a:rPr lang="zh-CN" altLang="en-US" sz="1349" kern="1200" dirty="0">
                <a:solidFill>
                  <a:prstClr val="black"/>
                </a:solidFill>
                <a:latin typeface="STXinwei" panose="02010800040101010101" pitchFamily="2" charset="-122"/>
                <a:ea typeface="STXinwei" panose="02010800040101010101" pitchFamily="2" charset="-122"/>
                <a:cs typeface="+mn-cs"/>
              </a:rPr>
              <a:t>集合元素</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TW" altLang="zh-CN" sz="1349" kern="1200" dirty="0">
                <a:solidFill>
                  <a:prstClr val="black"/>
                </a:solidFill>
                <a:latin typeface="STXinwei" panose="02010800040101010101" pitchFamily="2" charset="-122"/>
                <a:ea typeface="STXinwei" panose="02010800040101010101" pitchFamily="2" charset="-122"/>
                <a:cs typeface="+mn-cs"/>
              </a:rPr>
              <a:t>(accountable</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in</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a well-defined </a:t>
            </a:r>
            <a:r>
              <a:rPr lang="en-US" altLang="zh-CN" sz="1349" kern="1200" dirty="0">
                <a:solidFill>
                  <a:srgbClr val="FF0000"/>
                </a:solidFill>
                <a:latin typeface="ACADEMY ENGRAVED LET PLAIN:1.0" panose="02000000000000000000" pitchFamily="2" charset="0"/>
                <a:ea typeface="STXinwei" panose="02010800040101010101" pitchFamily="2" charset="-122"/>
                <a:cs typeface="+mn-cs"/>
              </a:rPr>
              <a:t>Set</a:t>
            </a:r>
            <a:r>
              <a:rPr lang="en-US" altLang="zh-CN" sz="1349" kern="1200" dirty="0">
                <a:solidFill>
                  <a:prstClr val="black"/>
                </a:solidFill>
                <a:latin typeface="STXinwei" panose="02010800040101010101" pitchFamily="2" charset="-122"/>
                <a:ea typeface="STXinwei" panose="02010800040101010101" pitchFamily="2" charset="-122"/>
                <a:cs typeface="+mn-cs"/>
              </a:rPr>
              <a:t>)</a:t>
            </a:r>
          </a:p>
        </p:txBody>
      </p:sp>
    </p:spTree>
    <p:extLst>
      <p:ext uri="{BB962C8B-B14F-4D97-AF65-F5344CB8AC3E}">
        <p14:creationId xmlns:p14="http://schemas.microsoft.com/office/powerpoint/2010/main" val="3850527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204120"/>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a:t>
            </a:r>
            <a:r>
              <a:rPr sz="1799" dirty="0">
                <a:latin typeface="STXinwei" panose="02010800040101010101" pitchFamily="2" charset="-122"/>
                <a:ea typeface="STXinwei" panose="02010800040101010101" pitchFamily="2" charset="-122"/>
              </a:rPr>
              <a:t>：</a:t>
            </a:r>
            <a:br>
              <a:rPr lang="en-US" sz="1799" dirty="0">
                <a:latin typeface="STXinwei" panose="02010800040101010101" pitchFamily="2" charset="-122"/>
                <a:ea typeface="STXinwei" panose="02010800040101010101" pitchFamily="2" charset="-122"/>
              </a:rPr>
            </a:br>
            <a:r>
              <a:rPr lang="zh-CN" altLang="en-US" sz="1799" dirty="0">
                <a:latin typeface="STXinwei" panose="02010800040101010101" pitchFamily="2" charset="-122"/>
                <a:ea typeface="STXinwei" panose="02010800040101010101" pitchFamily="2" charset="-122"/>
              </a:rPr>
              <a:t>（代数化</a:t>
            </a:r>
            <a:r>
              <a:rPr lang="en-TW" sz="1799" dirty="0">
                <a:latin typeface="STXinwei" panose="02010800040101010101" pitchFamily="2" charset="-122"/>
                <a:ea typeface="STXinwei" panose="02010800040101010101" pitchFamily="2" charset="-122"/>
              </a:rPr>
              <a:t>表述并论证局部系统与系统整体的决策关系</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342763" indent="-342763" defTabSz="601025"/>
            <a:r>
              <a:rPr lang="en-US" altLang="zh-CN" sz="1799" dirty="0" err="1">
                <a:solidFill>
                  <a:prstClr val="black"/>
                </a:solidFill>
                <a:latin typeface="STXinwei" panose="02010800040101010101" pitchFamily="2" charset="-122"/>
                <a:ea typeface="STXinwei" panose="02010800040101010101" pitchFamily="2" charset="-122"/>
              </a:rPr>
              <a:t>AoS</a:t>
            </a:r>
            <a:r>
              <a:rPr lang="zh-CN" altLang="en-US" sz="1799" dirty="0">
                <a:solidFill>
                  <a:prstClr val="black"/>
                </a:solidFill>
                <a:latin typeface="STXinwei" panose="02010800040101010101" pitchFamily="2" charset="-122"/>
                <a:ea typeface="STXinwei" panose="02010800040101010101" pitchFamily="2" charset="-122"/>
              </a:rPr>
              <a:t>提出了一套让</a:t>
            </a:r>
            <a:r>
              <a:rPr lang="zh-CN" altLang="en-US" sz="1799" dirty="0">
                <a:solidFill>
                  <a:srgbClr val="FF0000"/>
                </a:solidFill>
                <a:latin typeface="STXinwei" panose="02010800040101010101" pitchFamily="2" charset="-122"/>
                <a:ea typeface="STXinwei" panose="02010800040101010101" pitchFamily="2" charset="-122"/>
              </a:rPr>
              <a:t>跨领域、多层次</a:t>
            </a:r>
            <a:r>
              <a:rPr lang="zh-CN" altLang="en-US" sz="1799" dirty="0">
                <a:solidFill>
                  <a:prstClr val="black"/>
                </a:solidFill>
                <a:latin typeface="STXinwei" panose="02010800040101010101" pitchFamily="2" charset="-122"/>
                <a:ea typeface="STXinwei" panose="02010800040101010101" pitchFamily="2" charset="-122"/>
              </a:rPr>
              <a:t>系统模型</a:t>
            </a:r>
            <a:r>
              <a:rPr lang="zh-CN" altLang="en-TW" sz="1799" dirty="0">
                <a:solidFill>
                  <a:prstClr val="black"/>
                </a:solidFill>
                <a:latin typeface="STXinwei" panose="02010800040101010101" pitchFamily="2" charset="-122"/>
                <a:ea typeface="STXinwei" panose="02010800040101010101" pitchFamily="2" charset="-122"/>
              </a:rPr>
              <a:t>数据</a:t>
            </a:r>
            <a:r>
              <a:rPr lang="zh-CN" altLang="en-US" sz="1799" dirty="0">
                <a:solidFill>
                  <a:prstClr val="black"/>
                </a:solidFill>
                <a:latin typeface="STXinwei" panose="02010800040101010101" pitchFamily="2" charset="-122"/>
                <a:ea typeface="STXinwei" panose="02010800040101010101" pitchFamily="2" charset="-122"/>
              </a:rPr>
              <a:t>得以互联互通的</a:t>
            </a:r>
            <a:r>
              <a:rPr lang="zh-CN" altLang="en-US" sz="1799" dirty="0">
                <a:solidFill>
                  <a:srgbClr val="FF0000"/>
                </a:solidFill>
                <a:latin typeface="STXinwei" panose="02010800040101010101" pitchFamily="2" charset="-122"/>
                <a:ea typeface="STXinwei" panose="02010800040101010101" pitchFamily="2" charset="-122"/>
              </a:rPr>
              <a:t>代数</a:t>
            </a:r>
            <a:r>
              <a:rPr lang="zh-CN" altLang="en-US" sz="1799" dirty="0">
                <a:solidFill>
                  <a:prstClr val="black"/>
                </a:solidFill>
                <a:latin typeface="STXinwei" panose="02010800040101010101" pitchFamily="2" charset="-122"/>
                <a:ea typeface="STXinwei" panose="02010800040101010101" pitchFamily="2" charset="-122"/>
              </a:rPr>
              <a:t>规范：</a:t>
            </a:r>
            <a:endParaRPr lang="en-US"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决策难度可控：系统代数的封闭性，在不失可靠性的前提下</a:t>
            </a:r>
            <a:r>
              <a:rPr lang="zh-CN" altLang="en-TW" sz="1799" dirty="0">
                <a:solidFill>
                  <a:prstClr val="black"/>
                </a:solidFill>
                <a:latin typeface="STXinwei" panose="02010800040101010101" pitchFamily="2" charset="-122"/>
                <a:ea typeface="STXinwei" panose="02010800040101010101" pitchFamily="2" charset="-122"/>
              </a:rPr>
              <a:t>控制</a:t>
            </a:r>
            <a:r>
              <a:rPr lang="zh-CN" altLang="en-US" sz="1799" dirty="0">
                <a:solidFill>
                  <a:prstClr val="black"/>
                </a:solidFill>
                <a:latin typeface="STXinwei" panose="02010800040101010101" pitchFamily="2" charset="-122"/>
                <a:ea typeface="STXinwei" panose="02010800040101010101" pitchFamily="2" charset="-122"/>
              </a:rPr>
              <a:t>模型复杂度</a:t>
            </a:r>
            <a:endParaRPr lang="en-US"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系统参数精度：根据领域需求，使用系统代数定制满足精度需求的</a:t>
            </a:r>
            <a:r>
              <a:rPr lang="zh-CN" altLang="en-TW" sz="1799" dirty="0">
                <a:solidFill>
                  <a:prstClr val="black"/>
                </a:solidFill>
                <a:latin typeface="STXinwei" panose="02010800040101010101" pitchFamily="2" charset="-122"/>
                <a:ea typeface="STXinwei" panose="02010800040101010101" pitchFamily="2" charset="-122"/>
              </a:rPr>
              <a:t>专用</a:t>
            </a:r>
            <a:r>
              <a:rPr lang="zh-CN" altLang="en-US" sz="1799" dirty="0">
                <a:solidFill>
                  <a:prstClr val="black"/>
                </a:solidFill>
                <a:latin typeface="STXinwei" panose="02010800040101010101" pitchFamily="2" charset="-122"/>
                <a:ea typeface="STXinwei" panose="02010800040101010101" pitchFamily="2" charset="-122"/>
              </a:rPr>
              <a:t>语言</a:t>
            </a:r>
            <a:endParaRPr lang="en-TW" altLang="zh-CN" sz="1799" dirty="0">
              <a:solidFill>
                <a:prstClr val="black"/>
              </a:solidFill>
              <a:latin typeface="STXinwei" panose="02010800040101010101" pitchFamily="2" charset="-122"/>
              <a:ea typeface="STXinwei" panose="02010800040101010101" pitchFamily="2" charset="-122"/>
            </a:endParaRPr>
          </a:p>
          <a:p>
            <a:pPr marL="685526" lvl="1" indent="-342763" defTabSz="601025"/>
            <a:r>
              <a:rPr lang="zh-CN" altLang="en-US" sz="1799" dirty="0">
                <a:solidFill>
                  <a:prstClr val="black"/>
                </a:solidFill>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1799" dirty="0">
              <a:solidFill>
                <a:prstClr val="black"/>
              </a:solidFill>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系统代数</a:t>
            </a:r>
            <a:r>
              <a:rPr lang="zh-CN" altLang="en-US" sz="1349" kern="1200" dirty="0">
                <a:solidFill>
                  <a:prstClr val="black"/>
                </a:solidFill>
                <a:latin typeface="STXinwei" panose="02010800040101010101" pitchFamily="2" charset="-122"/>
                <a:ea typeface="STXinwei" panose="02010800040101010101" pitchFamily="2" charset="-122"/>
              </a:rPr>
              <a:t>（</a:t>
            </a:r>
            <a:r>
              <a:rPr lang="en-US" altLang="zh-CN" sz="1349" kern="1200" dirty="0" err="1">
                <a:solidFill>
                  <a:prstClr val="black"/>
                </a:solidFill>
                <a:latin typeface="STXinwei" panose="02010800040101010101" pitchFamily="2" charset="-122"/>
                <a:ea typeface="STXinwei" panose="02010800040101010101" pitchFamily="2" charset="-122"/>
              </a:rPr>
              <a:t>AoS</a:t>
            </a:r>
            <a:r>
              <a:rPr lang="zh-CN" altLang="en-US" sz="1349" kern="1200" dirty="0">
                <a:solidFill>
                  <a:prstClr val="black"/>
                </a:solidFill>
                <a:latin typeface="STXinwei" panose="02010800040101010101" pitchFamily="2" charset="-122"/>
                <a:ea typeface="STXinwei" panose="02010800040101010101" pitchFamily="2" charset="-122"/>
              </a:rPr>
              <a:t>）</a:t>
            </a:r>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系统知识</a:t>
            </a:r>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系统工程</a:t>
            </a:r>
            <a:endParaRPr lang="en-TW" sz="1349" kern="1200" dirty="0">
              <a:solidFill>
                <a:prstClr val="black"/>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真实系统</a:t>
            </a:r>
            <a:endParaRPr lang="en-TW" sz="1349" kern="1200" dirty="0">
              <a:solidFill>
                <a:prstClr val="black"/>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151443" y="4564108"/>
            <a:ext cx="2033357"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抽象系统</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rPr>
              <a:t>（</a:t>
            </a:r>
            <a:r>
              <a:rPr lang="en-TW" sz="1349" kern="1200" dirty="0">
                <a:solidFill>
                  <a:srgbClr val="E7E6E6">
                    <a:lumMod val="75000"/>
                  </a:srgbClr>
                </a:solidFill>
                <a:latin typeface="STXinwei" panose="02010800040101010101" pitchFamily="2" charset="-122"/>
                <a:ea typeface="STXinwei" panose="02010800040101010101" pitchFamily="2" charset="-122"/>
              </a:rPr>
              <a:t>命名空间</a:t>
            </a:r>
            <a:r>
              <a:rPr lang="zh-CN" altLang="en-US" sz="1349" kern="1200" dirty="0">
                <a:solidFill>
                  <a:prstClr val="black"/>
                </a:solidFill>
                <a:latin typeface="STXinwei" panose="02010800040101010101" pitchFamily="2" charset="-122"/>
                <a:ea typeface="STXinwei" panose="02010800040101010101" pitchFamily="2" charset="-122"/>
              </a:rPr>
              <a:t>）</a:t>
            </a:r>
            <a:endParaRPr lang="en-TW" sz="1349" kern="1200" dirty="0">
              <a:solidFill>
                <a:prstClr val="black"/>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6168122" y="4313980"/>
            <a:ext cx="1" cy="25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8" y="3335020"/>
            <a:ext cx="281294" cy="129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887022" y="3680752"/>
            <a:ext cx="199990" cy="94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系统知识</a:t>
            </a:r>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系统工程</a:t>
            </a:r>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rPr>
              <a:t>真实系统</a:t>
            </a:r>
            <a:endParaRPr lang="en-TW" sz="1349" kern="1200" dirty="0">
              <a:solidFill>
                <a:prstClr val="black"/>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1847452" y="4595485"/>
            <a:ext cx="2033358"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抽象系统</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rPr>
              <a:t>（</a:t>
            </a:r>
            <a:r>
              <a:rPr lang="en-TW" sz="1349" kern="1200" dirty="0">
                <a:solidFill>
                  <a:srgbClr val="E7E6E6">
                    <a:lumMod val="75000"/>
                  </a:srgbClr>
                </a:solidFill>
                <a:latin typeface="STXinwei" panose="02010800040101010101" pitchFamily="2" charset="-122"/>
                <a:ea typeface="STXinwei" panose="02010800040101010101" pitchFamily="2" charset="-122"/>
              </a:rPr>
              <a:t>命名空间</a:t>
            </a:r>
            <a:r>
              <a:rPr lang="zh-CN" altLang="en-US" sz="1349" kern="1200" dirty="0">
                <a:solidFill>
                  <a:prstClr val="black"/>
                </a:solidFill>
                <a:latin typeface="STXinwei" panose="02010800040101010101" pitchFamily="2" charset="-122"/>
                <a:ea typeface="STXinwei" panose="02010800040101010101" pitchFamily="2" charset="-122"/>
              </a:rPr>
              <a:t>）</a:t>
            </a:r>
            <a:endParaRPr lang="en-TW" sz="1349" kern="1200" dirty="0">
              <a:solidFill>
                <a:prstClr val="black"/>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267100" cy="128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583032" y="3721251"/>
            <a:ext cx="214183" cy="936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TW" sz="1050" kern="1200" dirty="0">
                <a:solidFill>
                  <a:prstClr val="white"/>
                </a:solidFill>
                <a:latin typeface="STXinwei" panose="02010800040101010101" pitchFamily="2" charset="-122"/>
                <a:ea typeface="STXinwei" panose="02010800040101010101" pitchFamily="2" charset="-122"/>
              </a:rPr>
              <a:t>研究</a:t>
            </a:r>
            <a:r>
              <a:rPr lang="zh-CN" altLang="en-US" sz="1050" kern="1200" dirty="0">
                <a:solidFill>
                  <a:prstClr val="white"/>
                </a:solidFill>
                <a:latin typeface="STXinwei" panose="02010800040101010101" pitchFamily="2" charset="-122"/>
                <a:ea typeface="STXinwei" panose="02010800040101010101" pitchFamily="2" charset="-122"/>
              </a:rPr>
              <a:t>贡献</a:t>
            </a:r>
            <a:endParaRPr lang="en-TW" sz="1050" kern="1200" dirty="0">
              <a:solidFill>
                <a:prstClr val="white"/>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6114330" y="3230474"/>
            <a:ext cx="1351436" cy="507575"/>
          </a:xfrm>
          <a:prstGeom prst="rect">
            <a:avLst/>
          </a:prstGeom>
          <a:noFill/>
        </p:spPr>
        <p:txBody>
          <a:bodyPr wrap="square" rtlCol="0">
            <a:spAutoFit/>
          </a:bodyPr>
          <a:lstStyle/>
          <a:p>
            <a:pPr algn="ctr" defTabSz="685584" hangingPunct="1"/>
            <a:r>
              <a:rPr lang="en-TW" sz="1349" kern="1200" dirty="0">
                <a:solidFill>
                  <a:srgbClr val="D9D9D9"/>
                </a:solidFill>
                <a:latin typeface="STXinwei" panose="02010800040101010101" pitchFamily="2" charset="-122"/>
                <a:ea typeface="STXinwei" panose="02010800040101010101" pitchFamily="2" charset="-122"/>
                <a:cs typeface="+mn-cs"/>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329831" y="2894872"/>
            <a:ext cx="5750509" cy="299954"/>
          </a:xfrm>
          <a:prstGeom prst="rect">
            <a:avLst/>
          </a:prstGeom>
          <a:noFill/>
        </p:spPr>
        <p:txBody>
          <a:bodyPr wrap="square" rtlCol="0">
            <a:spAutoFit/>
          </a:bodyPr>
          <a:lstStyle/>
          <a:p>
            <a:pPr algn="ctr" defTabSz="685584" hangingPunct="1"/>
            <a:r>
              <a:rPr lang="zh-CN" altLang="en-US" sz="1349" kern="1200" dirty="0">
                <a:solidFill>
                  <a:srgbClr val="D9D9D9"/>
                </a:solidFill>
                <a:latin typeface="STXinwei" panose="02010800040101010101" pitchFamily="2" charset="-122"/>
                <a:ea typeface="STXinwei" panose="02010800040101010101" pitchFamily="2" charset="-122"/>
                <a:cs typeface="+mn-cs"/>
              </a:rPr>
              <a:t>多领域知识均可根据偏序集的元结构，创建</a:t>
            </a:r>
            <a:r>
              <a:rPr lang="zh-CN" altLang="en-TW" sz="1349" kern="1200" dirty="0">
                <a:solidFill>
                  <a:srgbClr val="D9D9D9"/>
                </a:solidFill>
                <a:latin typeface="STXinwei" panose="02010800040101010101" pitchFamily="2" charset="-122"/>
                <a:ea typeface="STXinwei" panose="02010800040101010101" pitchFamily="2" charset="-122"/>
                <a:cs typeface="+mn-cs"/>
              </a:rPr>
              <a:t>适用于</a:t>
            </a:r>
            <a:r>
              <a:rPr lang="zh-CN" altLang="en-US" sz="1349" kern="1200" dirty="0">
                <a:solidFill>
                  <a:srgbClr val="D9D9D9"/>
                </a:solidFill>
                <a:latin typeface="STXinwei" panose="02010800040101010101" pitchFamily="2" charset="-122"/>
                <a:ea typeface="STXinwei" panose="02010800040101010101" pitchFamily="2" charset="-122"/>
                <a:cs typeface="+mn-cs"/>
              </a:rPr>
              <a:t>特定领域的</a:t>
            </a:r>
            <a:r>
              <a:rPr lang="en-US" altLang="zh-CN" sz="1349" kern="1200" dirty="0">
                <a:solidFill>
                  <a:srgbClr val="D9D9D9"/>
                </a:solidFill>
                <a:latin typeface="STXinwei" panose="02010800040101010101" pitchFamily="2" charset="-122"/>
                <a:ea typeface="STXinwei" panose="02010800040101010101" pitchFamily="2" charset="-122"/>
                <a:cs typeface="+mn-cs"/>
              </a:rPr>
              <a:t>DSL</a:t>
            </a:r>
            <a:endParaRPr lang="en-TW" sz="1349" kern="1200" dirty="0">
              <a:solidFill>
                <a:srgbClr val="D9D9D9"/>
              </a:solidFill>
              <a:latin typeface="STXinwei" panose="02010800040101010101" pitchFamily="2" charset="-122"/>
              <a:ea typeface="STXinwei" panose="02010800040101010101" pitchFamily="2" charset="-122"/>
              <a:cs typeface="+mn-cs"/>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4178007" y="769772"/>
            <a:ext cx="1271215" cy="299954"/>
          </a:xfrm>
          <a:prstGeom prst="rect">
            <a:avLst/>
          </a:prstGeom>
          <a:noFill/>
        </p:spPr>
        <p:txBody>
          <a:bodyPr wrap="square" rtlCol="0">
            <a:spAutoFit/>
          </a:bodyPr>
          <a:lstStyle/>
          <a:p>
            <a:pPr algn="ctr" defTabSz="685584" hangingPunct="1"/>
            <a:r>
              <a:rPr lang="en-TW" sz="1349" kern="1200" dirty="0">
                <a:solidFill>
                  <a:srgbClr val="D9D9D9"/>
                </a:solidFill>
                <a:latin typeface="STXinwei" panose="02010800040101010101" pitchFamily="2" charset="-122"/>
                <a:ea typeface="STXinwei" panose="02010800040101010101" pitchFamily="2" charset="-122"/>
                <a:cs typeface="+mn-cs"/>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5815798" y="715674"/>
            <a:ext cx="1442821" cy="299954"/>
          </a:xfrm>
          <a:prstGeom prst="rect">
            <a:avLst/>
          </a:prstGeom>
          <a:noFill/>
        </p:spPr>
        <p:txBody>
          <a:bodyPr wrap="square" rtlCol="0">
            <a:spAutoFit/>
          </a:bodyPr>
          <a:lstStyle/>
          <a:p>
            <a:pPr algn="ctr" defTabSz="685584" hangingPunct="1"/>
            <a:r>
              <a:rPr lang="en-TW" sz="1349" kern="1200" dirty="0">
                <a:solidFill>
                  <a:srgbClr val="D9D9D9"/>
                </a:solidFill>
                <a:latin typeface="STXinwei" panose="02010800040101010101" pitchFamily="2" charset="-122"/>
                <a:ea typeface="STXinwei" panose="02010800040101010101" pitchFamily="2" charset="-122"/>
                <a:cs typeface="+mn-cs"/>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2292424" y="3437674"/>
            <a:ext cx="160968" cy="56148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2281786" y="3937004"/>
            <a:ext cx="1171801" cy="42443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srgbClr val="888888"/>
                </a:solidFill>
                <a:latin typeface="STXinwei" panose="02010800040101010101" pitchFamily="2" charset="-122"/>
                <a:ea typeface="STXinwei" panose="02010800040101010101" pitchFamily="2" charset="-122"/>
              </a:rPr>
              <a:t>互联互通</a:t>
            </a:r>
            <a:r>
              <a:rPr lang="en-US" altLang="zh-CN" sz="787" kern="1200" dirty="0">
                <a:solidFill>
                  <a:srgbClr val="888888"/>
                </a:solidFill>
                <a:latin typeface="STXinwei" panose="02010800040101010101" pitchFamily="2" charset="-122"/>
                <a:ea typeface="STXinwei" panose="02010800040101010101" pitchFamily="2" charset="-122"/>
              </a:rPr>
              <a:t>Interoperability</a:t>
            </a:r>
            <a:endParaRPr lang="en-TW" sz="1349" kern="1200"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3281980" y="3783408"/>
            <a:ext cx="100941" cy="2157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2864131" y="4361434"/>
            <a:ext cx="3555" cy="2340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6452498" y="1592442"/>
            <a:ext cx="1171801" cy="299954"/>
          </a:xfrm>
          <a:prstGeom prst="rect">
            <a:avLst/>
          </a:prstGeom>
          <a:noFill/>
        </p:spPr>
        <p:txBody>
          <a:bodyPr wrap="square" rtlCol="0">
            <a:spAutoFit/>
          </a:bodyPr>
          <a:lstStyle/>
          <a:p>
            <a:pPr algn="ctr" defTabSz="685584" hangingPunct="1"/>
            <a:r>
              <a:rPr lang="en-TW" altLang="zh-CN" sz="1349" kern="1200" dirty="0">
                <a:solidFill>
                  <a:srgbClr val="D9D9D9"/>
                </a:solidFill>
                <a:latin typeface="STXinwei" panose="02010800040101010101" pitchFamily="2" charset="-122"/>
                <a:ea typeface="STXinwei" panose="02010800040101010101" pitchFamily="2" charset="-122"/>
                <a:cs typeface="+mn-cs"/>
              </a:rPr>
              <a:t>Precision</a:t>
            </a:r>
            <a:endParaRPr lang="en-TW" sz="1349" kern="1200" dirty="0">
              <a:solidFill>
                <a:srgbClr val="D9D9D9"/>
              </a:solidFill>
              <a:latin typeface="STXinwei" panose="02010800040101010101" pitchFamily="2" charset="-122"/>
              <a:ea typeface="STXinwei" panose="02010800040101010101" pitchFamily="2" charset="-122"/>
              <a:cs typeface="+mn-cs"/>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4800413" y="1191793"/>
            <a:ext cx="1171801" cy="299954"/>
          </a:xfrm>
          <a:prstGeom prst="rect">
            <a:avLst/>
          </a:prstGeom>
          <a:noFill/>
        </p:spPr>
        <p:txBody>
          <a:bodyPr wrap="square" rtlCol="0">
            <a:spAutoFit/>
          </a:bodyPr>
          <a:lstStyle/>
          <a:p>
            <a:pPr algn="ctr" defTabSz="685584" hangingPunct="1"/>
            <a:r>
              <a:rPr lang="en-TW" altLang="zh-CN" sz="1349" kern="1200" dirty="0">
                <a:solidFill>
                  <a:srgbClr val="D9D9D9"/>
                </a:solidFill>
                <a:latin typeface="STXinwei" panose="02010800040101010101" pitchFamily="2" charset="-122"/>
                <a:ea typeface="STXinwei" panose="02010800040101010101" pitchFamily="2" charset="-122"/>
                <a:cs typeface="+mn-cs"/>
              </a:rPr>
              <a:t>Soundness</a:t>
            </a:r>
            <a:endParaRPr lang="en-TW" sz="1349" kern="1200" dirty="0">
              <a:solidFill>
                <a:srgbClr val="D9D9D9"/>
              </a:solidFill>
              <a:latin typeface="STXinwei" panose="02010800040101010101" pitchFamily="2" charset="-122"/>
              <a:ea typeface="STXinwei" panose="02010800040101010101" pitchFamily="2" charset="-122"/>
              <a:cs typeface="+mn-cs"/>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4863321" y="2004346"/>
            <a:ext cx="1171801" cy="299954"/>
          </a:xfrm>
          <a:prstGeom prst="rect">
            <a:avLst/>
          </a:prstGeom>
          <a:noFill/>
        </p:spPr>
        <p:txBody>
          <a:bodyPr wrap="square" rtlCol="0">
            <a:spAutoFit/>
          </a:bodyPr>
          <a:lstStyle/>
          <a:p>
            <a:pPr algn="ctr" defTabSz="685584" hangingPunct="1"/>
            <a:r>
              <a:rPr lang="en-TW" altLang="zh-CN" sz="1349" kern="1200" dirty="0">
                <a:solidFill>
                  <a:srgbClr val="D9D9D9"/>
                </a:solidFill>
                <a:latin typeface="STXinwei" panose="02010800040101010101" pitchFamily="2" charset="-122"/>
                <a:ea typeface="STXinwei" panose="02010800040101010101" pitchFamily="2" charset="-122"/>
                <a:cs typeface="+mn-cs"/>
              </a:rPr>
              <a:t>Terminable</a:t>
            </a:r>
            <a:endParaRPr lang="en-TW" sz="1349" kern="1200" dirty="0">
              <a:solidFill>
                <a:srgbClr val="D9D9D9"/>
              </a:solidFill>
              <a:latin typeface="STXinwei" panose="02010800040101010101" pitchFamily="2" charset="-122"/>
              <a:ea typeface="STXinwei" panose="02010800040101010101" pitchFamily="2" charset="-122"/>
              <a:cs typeface="+mn-cs"/>
            </a:endParaRPr>
          </a:p>
        </p:txBody>
      </p:sp>
      <p:grpSp>
        <p:nvGrpSpPr>
          <p:cNvPr id="38" name="Group 37">
            <a:extLst>
              <a:ext uri="{FF2B5EF4-FFF2-40B4-BE49-F238E27FC236}">
                <a16:creationId xmlns:a16="http://schemas.microsoft.com/office/drawing/2014/main" id="{6C6FF7C3-54A6-6443-A873-B7F31589E75F}"/>
              </a:ext>
            </a:extLst>
          </p:cNvPr>
          <p:cNvGrpSpPr/>
          <p:nvPr/>
        </p:nvGrpSpPr>
        <p:grpSpPr>
          <a:xfrm>
            <a:off x="7522365" y="3669615"/>
            <a:ext cx="762668" cy="944722"/>
            <a:chOff x="6755584" y="4387832"/>
            <a:chExt cx="1017288" cy="1260121"/>
          </a:xfrm>
        </p:grpSpPr>
        <p:pic>
          <p:nvPicPr>
            <p:cNvPr id="39" name="Picture 38">
              <a:extLst>
                <a:ext uri="{FF2B5EF4-FFF2-40B4-BE49-F238E27FC236}">
                  <a16:creationId xmlns:a16="http://schemas.microsoft.com/office/drawing/2014/main" id="{F2249302-086F-344B-ABE4-F4F885FC5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40" name="TextBox 39">
              <a:extLst>
                <a:ext uri="{FF2B5EF4-FFF2-40B4-BE49-F238E27FC236}">
                  <a16:creationId xmlns:a16="http://schemas.microsoft.com/office/drawing/2014/main" id="{0C16FFCD-6AF9-D843-B15D-87CE8B723CA2}"/>
                </a:ext>
              </a:extLst>
            </p:cNvPr>
            <p:cNvSpPr txBox="1"/>
            <p:nvPr/>
          </p:nvSpPr>
          <p:spPr>
            <a:xfrm>
              <a:off x="6932325" y="5062949"/>
              <a:ext cx="827901" cy="585004"/>
            </a:xfrm>
            <a:prstGeom prst="rect">
              <a:avLst/>
            </a:prstGeom>
            <a:noFill/>
          </p:spPr>
          <p:txBody>
            <a:bodyPr wrap="none" rtlCol="0">
              <a:spAutoFit/>
            </a:bodyPr>
            <a:lstStyle/>
            <a:p>
              <a:pPr defTabSz="685584" hangingPunct="1"/>
              <a:r>
                <a:rPr lang="en-TW" sz="750" kern="1200" dirty="0">
                  <a:solidFill>
                    <a:prstClr val="black"/>
                  </a:solidFill>
                  <a:latin typeface="Calibri" panose="020F0502020204030204"/>
                  <a:ea typeface="+mn-ea"/>
                  <a:cs typeface="+mn-cs"/>
                </a:rPr>
                <a:t>Personal</a:t>
              </a:r>
            </a:p>
            <a:p>
              <a:pPr defTabSz="685584" hangingPunct="1"/>
              <a:r>
                <a:rPr lang="en-TW" sz="750" kern="1200" dirty="0">
                  <a:solidFill>
                    <a:prstClr val="black"/>
                  </a:solidFill>
                  <a:latin typeface="Calibri" panose="020F0502020204030204"/>
                  <a:ea typeface="+mn-ea"/>
                  <a:cs typeface="+mn-cs"/>
                </a:rPr>
                <a:t>Knowledge</a:t>
              </a:r>
            </a:p>
            <a:p>
              <a:pPr defTabSz="685584" hangingPunct="1"/>
              <a:r>
                <a:rPr lang="en-TW" sz="750" kern="1200" dirty="0">
                  <a:solidFill>
                    <a:prstClr val="black"/>
                  </a:solidFill>
                  <a:latin typeface="Calibri" panose="020F0502020204030204"/>
                  <a:ea typeface="+mn-ea"/>
                  <a:cs typeface="+mn-cs"/>
                </a:rPr>
                <a:t>Container</a:t>
              </a:r>
            </a:p>
          </p:txBody>
        </p:sp>
      </p:grpSp>
    </p:spTree>
    <p:extLst>
      <p:ext uri="{BB962C8B-B14F-4D97-AF65-F5344CB8AC3E}">
        <p14:creationId xmlns:p14="http://schemas.microsoft.com/office/powerpoint/2010/main" val="2563675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72" y="1701495"/>
            <a:ext cx="2942076" cy="2494576"/>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fontScale="90000"/>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治理系统复杂性的核心挑战</a:t>
            </a:r>
            <a:br>
              <a:rPr lang="en-US" altLang="zh-CN" sz="1799" dirty="0">
                <a:solidFill>
                  <a:srgbClr val="C00000"/>
                </a:solidFill>
                <a:latin typeface="STXinwei" panose="02010800040101010101" pitchFamily="2" charset="-122"/>
                <a:ea typeface="STXinwei" panose="02010800040101010101" pitchFamily="2" charset="-122"/>
                <a:cs typeface="Arial" charset="0"/>
              </a:rPr>
            </a:br>
            <a:r>
              <a:rPr lang="en-US" altLang="zh-CN" sz="1799" dirty="0">
                <a:solidFill>
                  <a:srgbClr val="C00000"/>
                </a:solidFill>
                <a:latin typeface="STXinwei" panose="02010800040101010101" pitchFamily="2" charset="-122"/>
                <a:ea typeface="STXinwei" panose="02010800040101010101" pitchFamily="2" charset="-122"/>
                <a:cs typeface="Arial" charset="0"/>
              </a:rPr>
              <a:t>(</a:t>
            </a:r>
            <a:r>
              <a:rPr lang="zh-CN" altLang="en-US" sz="1799"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1799" dirty="0">
                <a:solidFill>
                  <a:srgbClr val="C00000"/>
                </a:solidFill>
                <a:latin typeface="STXinwei" panose="02010800040101010101" pitchFamily="2" charset="-122"/>
                <a:ea typeface="STXinwei" panose="02010800040101010101" pitchFamily="2" charset="-122"/>
                <a:cs typeface="Arial" charset="0"/>
              </a:rPr>
              <a:t>)</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3598730" y="770231"/>
            <a:ext cx="19465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kern="1200" dirty="0">
              <a:solidFill>
                <a:srgbClr val="0B5394"/>
              </a:solidFill>
              <a:latin typeface="Lato"/>
              <a:ea typeface="Lato"/>
              <a:cs typeface="Lato"/>
              <a:sym typeface="Lato"/>
            </a:endParaRPr>
          </a:p>
        </p:txBody>
      </p:sp>
      <p:sp>
        <p:nvSpPr>
          <p:cNvPr id="157" name="Google Shape;157;p31"/>
          <p:cNvSpPr txBox="1"/>
          <p:nvPr/>
        </p:nvSpPr>
        <p:spPr>
          <a:xfrm>
            <a:off x="1830006" y="3325894"/>
            <a:ext cx="1529403"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kern="1200" dirty="0">
              <a:solidFill>
                <a:srgbClr val="1C4587"/>
              </a:solidFill>
              <a:latin typeface="Lato"/>
              <a:ea typeface="Lato"/>
              <a:cs typeface="Lato"/>
              <a:sym typeface="Lato"/>
            </a:endParaRPr>
          </a:p>
        </p:txBody>
      </p:sp>
      <p:sp>
        <p:nvSpPr>
          <p:cNvPr id="158" name="Google Shape;158;p31"/>
          <p:cNvSpPr txBox="1"/>
          <p:nvPr/>
        </p:nvSpPr>
        <p:spPr>
          <a:xfrm>
            <a:off x="5989683" y="3187339"/>
            <a:ext cx="1887163"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kern="1200"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3733637" y="1276148"/>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en-TW" sz="2399" kern="1200" dirty="0">
                <a:solidFill>
                  <a:prstClr val="black"/>
                </a:solidFill>
                <a:latin typeface="STXinwei" panose="02010800040101010101" pitchFamily="2" charset="-122"/>
                <a:ea typeface="STXinwei" panose="02010800040101010101" pitchFamily="2" charset="-122"/>
                <a:cs typeface="+mn-cs"/>
              </a:rPr>
              <a:t>可靠性</a:t>
            </a:r>
            <a:r>
              <a:rPr lang="zh-CN" altLang="en-US" sz="2399" kern="1200" dirty="0">
                <a:solidFill>
                  <a:prstClr val="black"/>
                </a:solidFill>
                <a:latin typeface="STXinwei" panose="02010800040101010101" pitchFamily="2" charset="-122"/>
                <a:ea typeface="STXinwei" panose="02010800040101010101" pitchFamily="2" charset="-122"/>
                <a:cs typeface="+mn-cs"/>
              </a:rPr>
              <a:t>）</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1807091" y="3768449"/>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en-TW" sz="2399" kern="1200" dirty="0">
                <a:solidFill>
                  <a:prstClr val="black"/>
                </a:solidFill>
                <a:latin typeface="STXinwei" panose="02010800040101010101" pitchFamily="2" charset="-122"/>
                <a:ea typeface="STXinwei" panose="02010800040101010101" pitchFamily="2" charset="-122"/>
                <a:cs typeface="+mn-cs"/>
              </a:rPr>
              <a:t>精确性</a:t>
            </a:r>
            <a:r>
              <a:rPr lang="zh-CN" altLang="en-US" sz="2399" kern="1200" dirty="0">
                <a:solidFill>
                  <a:prstClr val="black"/>
                </a:solidFill>
                <a:latin typeface="STXinwei" panose="02010800040101010101" pitchFamily="2" charset="-122"/>
                <a:ea typeface="STXinwei" panose="02010800040101010101" pitchFamily="2" charset="-122"/>
                <a:cs typeface="+mn-cs"/>
              </a:rPr>
              <a:t>）</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094901" y="3630361"/>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zh-CN" altLang="en-TW" sz="2399" kern="1200" dirty="0">
                <a:solidFill>
                  <a:prstClr val="black"/>
                </a:solidFill>
                <a:latin typeface="STXinwei" panose="02010800040101010101" pitchFamily="2" charset="-122"/>
                <a:ea typeface="STXinwei" panose="02010800040101010101" pitchFamily="2" charset="-122"/>
                <a:cs typeface="+mn-cs"/>
              </a:rPr>
              <a:t>可</a:t>
            </a:r>
            <a:r>
              <a:rPr lang="zh-CN" altLang="en-US" sz="2399" kern="1200" dirty="0">
                <a:solidFill>
                  <a:prstClr val="black"/>
                </a:solidFill>
                <a:latin typeface="STXinwei" panose="02010800040101010101" pitchFamily="2" charset="-122"/>
                <a:ea typeface="STXinwei" panose="02010800040101010101" pitchFamily="2" charset="-122"/>
                <a:cs typeface="+mn-cs"/>
              </a:rPr>
              <a:t>终止）</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20634" y="4123027"/>
            <a:ext cx="4498091" cy="507575"/>
          </a:xfrm>
          <a:prstGeom prst="rect">
            <a:avLst/>
          </a:prstGeom>
          <a:noFill/>
        </p:spPr>
        <p:txBody>
          <a:bodyPr wrap="square" rtlCol="0">
            <a:spAutoFit/>
          </a:bodyPr>
          <a:lstStyle/>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标示语义</a:t>
            </a:r>
            <a:r>
              <a:rPr lang="en-US" altLang="zh-CN" sz="1349" dirty="0">
                <a:solidFill>
                  <a:prstClr val="black"/>
                </a:solidFill>
                <a:latin typeface="STXinwei" panose="02010800040101010101" pitchFamily="2" charset="-122"/>
                <a:ea typeface="STXinwei" panose="02010800040101010101" pitchFamily="2" charset="-122"/>
                <a:cs typeface="+mn-cs"/>
              </a:rPr>
              <a:t>(</a:t>
            </a:r>
            <a:r>
              <a:rPr lang="zh-CN" altLang="en-US" sz="1349" dirty="0">
                <a:solidFill>
                  <a:prstClr val="black"/>
                </a:solidFill>
                <a:latin typeface="STXinwei" panose="02010800040101010101" pitchFamily="2" charset="-122"/>
                <a:ea typeface="STXinwei" panose="02010800040101010101" pitchFamily="2" charset="-122"/>
                <a:cs typeface="+mn-cs"/>
              </a:rPr>
              <a:t>命名空间</a:t>
            </a:r>
            <a:r>
              <a:rPr lang="en-US" altLang="zh-CN" sz="1349" dirty="0">
                <a:solidFill>
                  <a:prstClr val="black"/>
                </a:solidFill>
                <a:latin typeface="STXinwei" panose="02010800040101010101" pitchFamily="2" charset="-122"/>
                <a:ea typeface="STXinwei" panose="02010800040101010101" pitchFamily="2" charset="-122"/>
                <a:cs typeface="+mn-cs"/>
              </a:rPr>
              <a:t>)</a:t>
            </a:r>
            <a:r>
              <a:rPr lang="zh-CN" altLang="en-US" sz="1349" dirty="0">
                <a:solidFill>
                  <a:prstClr val="black"/>
                </a:solidFill>
                <a:latin typeface="STXinwei" panose="02010800040101010101" pitchFamily="2" charset="-122"/>
                <a:ea typeface="STXinwei" panose="02010800040101010101" pitchFamily="2" charset="-122"/>
                <a:cs typeface="+mn-cs"/>
              </a:rPr>
              <a:t>的精确程度可根据应用场景需求，</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5565387" y="4016113"/>
            <a:ext cx="3127780" cy="507575"/>
          </a:xfrm>
          <a:prstGeom prst="rect">
            <a:avLst/>
          </a:prstGeom>
          <a:noFill/>
        </p:spPr>
        <p:txBody>
          <a:bodyPr wrap="none" rtlCol="0">
            <a:spAutoFit/>
          </a:bodyPr>
          <a:lstStyle/>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在有限的时间与计算资源内</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346337" y="874167"/>
            <a:ext cx="2137482" cy="922817"/>
          </a:xfrm>
          <a:prstGeom prst="rect">
            <a:avLst/>
          </a:prstGeom>
          <a:noFill/>
        </p:spPr>
        <p:txBody>
          <a:bodyPr wrap="squar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系统建模所描述的</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假设</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与</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断言</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Assumptions/Assertions</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5545270" y="1068024"/>
            <a:ext cx="2727914" cy="577081"/>
          </a:xfrm>
          <a:prstGeom prst="rect">
            <a:avLst/>
          </a:prstGeom>
          <a:noFill/>
        </p:spPr>
        <p:txBody>
          <a:bodyPr wrap="square" rtlCol="0">
            <a:spAutoFit/>
          </a:bodyPr>
          <a:lstStyle/>
          <a:p>
            <a:pPr algn="ctr" defTabSz="685584" hangingPunct="1"/>
            <a:r>
              <a:rPr lang="zh-TW" altLang="en-US" sz="1050" kern="1200" dirty="0">
                <a:solidFill>
                  <a:prstClr val="black"/>
                </a:solidFill>
                <a:latin typeface="STXinwei" panose="02010800040101010101" pitchFamily="2" charset="-122"/>
                <a:ea typeface="STXinwei" panose="02010800040101010101" pitchFamily="2" charset="-122"/>
                <a:cs typeface="+mn-cs"/>
              </a:rPr>
              <a:t>在代数化命名空间遍历枚举所有子集合，自然地保证模型生成的集合封闭性，因此可靠。</a:t>
            </a:r>
          </a:p>
          <a:p>
            <a:pPr algn="ctr" defTabSz="685584" hangingPunct="1"/>
            <a:endParaRPr lang="zh-TW" altLang="en-US" sz="1050" kern="1200" dirty="0">
              <a:solidFill>
                <a:prstClr val="black"/>
              </a:solidFill>
              <a:latin typeface="STXinwei" panose="02010800040101010101" pitchFamily="2" charset="-122"/>
              <a:ea typeface="STXinwei" panose="02010800040101010101" pitchFamily="2" charset="-122"/>
              <a:cs typeface="+mn-cs"/>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848095" y="4604728"/>
            <a:ext cx="3043169" cy="738664"/>
          </a:xfrm>
          <a:prstGeom prst="rect">
            <a:avLst/>
          </a:prstGeom>
          <a:noFill/>
        </p:spPr>
        <p:txBody>
          <a:bodyPr wrap="square" rtlCol="0">
            <a:spAutoFit/>
          </a:bodyPr>
          <a:lstStyle/>
          <a:p>
            <a:pPr marL="342793" lvl="1" algn="ctr" defTabSz="685584" hangingPunct="1"/>
            <a:r>
              <a:rPr lang="zh-CN" altLang="en-US" sz="1050" kern="1200" dirty="0">
                <a:solidFill>
                  <a:prstClr val="black"/>
                </a:solidFill>
                <a:latin typeface="STXinwei" panose="02010800040101010101" pitchFamily="2" charset="-122"/>
                <a:ea typeface="STXinwei" panose="02010800040101010101" pitchFamily="2" charset="-122"/>
                <a:cs typeface="+mn-cs"/>
              </a:rPr>
              <a:t>跨领域的数据模型，可基于偏序关系的结构顺序，提供精准的条件比对模型的优劣性。</a:t>
            </a:r>
          </a:p>
          <a:p>
            <a:pPr marL="342793" lvl="1" algn="ctr" defTabSz="685584" hangingPunct="1"/>
            <a:endParaRPr lang="zh-CN" altLang="en-US" sz="1050" kern="1200" dirty="0">
              <a:solidFill>
                <a:prstClr val="black"/>
              </a:solidFill>
              <a:latin typeface="STXinwei" panose="02010800040101010101" pitchFamily="2" charset="-122"/>
              <a:ea typeface="STXinwei" panose="02010800040101010101" pitchFamily="2" charset="-122"/>
              <a:cs typeface="+mn-cs"/>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5629526" y="4511793"/>
            <a:ext cx="2999501" cy="415498"/>
          </a:xfrm>
          <a:prstGeom prst="rect">
            <a:avLst/>
          </a:prstGeom>
          <a:noFill/>
        </p:spPr>
        <p:txBody>
          <a:bodyPr wrap="square" rtlCol="0">
            <a:spAutoFit/>
          </a:bodyPr>
          <a:lstStyle/>
          <a:p>
            <a:pPr marL="342793" lvl="1" algn="ctr" defTabSz="685584" hangingPunct="1"/>
            <a:r>
              <a:rPr lang="zh-CN" altLang="en-US" sz="1050" kern="1200" dirty="0">
                <a:solidFill>
                  <a:prstClr val="black"/>
                </a:solidFill>
                <a:latin typeface="STXinwei" panose="02010800040101010101" pitchFamily="2" charset="-122"/>
                <a:ea typeface="STXinwei" panose="02010800040101010101" pitchFamily="2" charset="-122"/>
                <a:cs typeface="+mn-cs"/>
              </a:rPr>
              <a:t>偏序集所标示的子空间，可根据应用需求设定假设与断言，控制计算的可终止性。</a:t>
            </a:r>
          </a:p>
        </p:txBody>
      </p:sp>
      <p:sp>
        <p:nvSpPr>
          <p:cNvPr id="16" name="Oval 15">
            <a:extLst>
              <a:ext uri="{FF2B5EF4-FFF2-40B4-BE49-F238E27FC236}">
                <a16:creationId xmlns:a16="http://schemas.microsoft.com/office/drawing/2014/main" id="{4A47FD9B-ED00-8F48-A06E-B696EB32E6B4}"/>
              </a:ext>
            </a:extLst>
          </p:cNvPr>
          <p:cNvSpPr/>
          <p:nvPr/>
        </p:nvSpPr>
        <p:spPr>
          <a:xfrm>
            <a:off x="6324540" y="2056632"/>
            <a:ext cx="1538745" cy="120350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抽象特性</a:t>
            </a:r>
          </a:p>
          <a:p>
            <a:pPr algn="ctr" defTabSz="685584" hangingPunct="1"/>
            <a:r>
              <a:rPr lang="en-TW" altLang="zh-CN" sz="1349" kern="1200" dirty="0">
                <a:solidFill>
                  <a:prstClr val="black"/>
                </a:solidFill>
                <a:latin typeface="STXinwei" panose="02010800040101010101" pitchFamily="2" charset="-122"/>
                <a:ea typeface="STXinwei" panose="02010800040101010101" pitchFamily="2" charset="-122"/>
              </a:rPr>
              <a:t>Abstract</a:t>
            </a:r>
            <a:r>
              <a:rPr lang="zh-CN" altLang="en-US" sz="1349" kern="1200" dirty="0">
                <a:solidFill>
                  <a:prstClr val="black"/>
                </a:solidFill>
                <a:latin typeface="STXinwei" panose="02010800040101010101" pitchFamily="2" charset="-122"/>
                <a:ea typeface="STXinwei" panose="02010800040101010101" pitchFamily="2" charset="-122"/>
              </a:rPr>
              <a:t> </a:t>
            </a:r>
            <a:r>
              <a:rPr lang="en-US" altLang="zh-CN" sz="1349" kern="1200" dirty="0">
                <a:solidFill>
                  <a:prstClr val="black"/>
                </a:solidFill>
                <a:latin typeface="STXinwei" panose="02010800040101010101" pitchFamily="2" charset="-122"/>
                <a:ea typeface="STXinwei" panose="02010800040101010101" pitchFamily="2" charset="-122"/>
              </a:rPr>
              <a:t>Properties</a:t>
            </a:r>
            <a:endParaRPr lang="en-TW" sz="1349" kern="1200" dirty="0">
              <a:solidFill>
                <a:prstClr val="black"/>
              </a:solidFill>
              <a:latin typeface="STXinwei" panose="02010800040101010101" pitchFamily="2" charset="-122"/>
              <a:ea typeface="STXinwei" panose="02010800040101010101" pitchFamily="2" charset="-122"/>
            </a:endParaRPr>
          </a:p>
        </p:txBody>
      </p:sp>
      <p:sp>
        <p:nvSpPr>
          <p:cNvPr id="20" name="Rectangle 19">
            <a:extLst>
              <a:ext uri="{FF2B5EF4-FFF2-40B4-BE49-F238E27FC236}">
                <a16:creationId xmlns:a16="http://schemas.microsoft.com/office/drawing/2014/main" id="{BC2B05A8-CF26-0B47-9CED-6E95EA24922B}"/>
              </a:ext>
            </a:extLst>
          </p:cNvPr>
          <p:cNvSpPr/>
          <p:nvPr/>
        </p:nvSpPr>
        <p:spPr>
          <a:xfrm>
            <a:off x="1660585" y="2058136"/>
            <a:ext cx="1333809" cy="11461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具体编码</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Concrete DSL Data Representation</a:t>
            </a:r>
          </a:p>
        </p:txBody>
      </p:sp>
      <p:sp>
        <p:nvSpPr>
          <p:cNvPr id="4" name="Left-Right Arrow 3">
            <a:extLst>
              <a:ext uri="{FF2B5EF4-FFF2-40B4-BE49-F238E27FC236}">
                <a16:creationId xmlns:a16="http://schemas.microsoft.com/office/drawing/2014/main" id="{8356CD51-A905-F54C-A4F5-687B7A60B127}"/>
              </a:ext>
            </a:extLst>
          </p:cNvPr>
          <p:cNvSpPr/>
          <p:nvPr/>
        </p:nvSpPr>
        <p:spPr>
          <a:xfrm>
            <a:off x="3026079" y="2283954"/>
            <a:ext cx="3298461" cy="6872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white"/>
                </a:solidFill>
                <a:latin typeface="STXinwei" panose="02010800040101010101" pitchFamily="2" charset="-122"/>
                <a:ea typeface="STXinwei" panose="02010800040101010101" pitchFamily="2" charset="-122"/>
              </a:rPr>
              <a:t>超越怪圈的函子</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2281227" y="2064182"/>
            <a:ext cx="4351942" cy="2383792"/>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hangingPunct="1">
                <a:buClr>
                  <a:srgbClr val="000000"/>
                </a:buClr>
                <a:defRPr/>
              </a:pPr>
              <a:endParaRPr lang="en-TW" sz="1499" dirty="0">
                <a:solidFill>
                  <a:srgbClr val="000000"/>
                </a:solidFill>
                <a:latin typeface="STXinwei" panose="02010800040101010101" pitchFamily="2" charset="-122"/>
                <a:ea typeface="STXinwei" panose="02010800040101010101" pitchFamily="2" charset="-122"/>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hangingPunct="1">
                <a:buClr>
                  <a:srgbClr val="000000"/>
                </a:buClr>
                <a:defRPr/>
              </a:pPr>
              <a:endParaRPr lang="en-TW" sz="1499" dirty="0">
                <a:solidFill>
                  <a:srgbClr val="000000"/>
                </a:solidFill>
                <a:latin typeface="STXinwei" panose="02010800040101010101" pitchFamily="2" charset="-122"/>
                <a:ea typeface="STXinwei" panose="02010800040101010101" pitchFamily="2" charset="-122"/>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4164180" y="2062470"/>
            <a:ext cx="2472011" cy="2379492"/>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hangingPunct="1">
              <a:buClr>
                <a:srgbClr val="000000"/>
              </a:buClr>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hangingPunct="1">
              <a:buClr>
                <a:srgbClr val="000000"/>
              </a:buClr>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hangingPunct="1">
              <a:buClr>
                <a:srgbClr val="000000"/>
              </a:buClr>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hangingPunct="1">
              <a:buClr>
                <a:srgbClr val="000000"/>
              </a:buClr>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hangingPunct="1">
              <a:buClr>
                <a:srgbClr val="000000"/>
              </a:buClr>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2249161" y="2062470"/>
            <a:ext cx="2514948" cy="2379493"/>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hangingPunct="1">
              <a:buClr>
                <a:srgbClr val="000000"/>
              </a:buClr>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hangingPunct="1">
              <a:buClr>
                <a:srgbClr val="000000"/>
              </a:buClr>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hangingPunct="1">
              <a:buClr>
                <a:srgbClr val="000000"/>
              </a:buClr>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hangingPunct="1">
              <a:buClr>
                <a:srgbClr val="000000"/>
              </a:buClr>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hangingPunct="1">
              <a:buClr>
                <a:srgbClr val="000000"/>
              </a:buClr>
              <a:defRPr/>
            </a:pPr>
            <a:fld id="{00000000-1234-1234-1234-123412341234}" type="slidenum">
              <a:rPr lang="en" sz="999">
                <a:solidFill>
                  <a:srgbClr val="000000"/>
                </a:solidFill>
                <a:latin typeface="Arial"/>
                <a:ea typeface="+mn-ea"/>
                <a:cs typeface="Arial"/>
              </a:rPr>
              <a:pPr defTabSz="914012" hangingPunct="1">
                <a:buClr>
                  <a:srgbClr val="000000"/>
                </a:buClr>
                <a:defRPr/>
              </a:pPr>
              <a:t>4</a:t>
            </a:fld>
            <a:endParaRPr lang="en" sz="999" dirty="0">
              <a:solidFill>
                <a:srgbClr val="000000"/>
              </a:solidFill>
              <a:latin typeface="Arial"/>
              <a:ea typeface="+mn-ea"/>
              <a:cs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4164181" y="2586237"/>
            <a:ext cx="646331" cy="1200072"/>
          </a:xfrm>
          <a:prstGeom prst="rect">
            <a:avLst/>
          </a:prstGeom>
          <a:noFill/>
        </p:spPr>
        <p:txBody>
          <a:bodyPr wrap="none" rtlCol="0">
            <a:spAutoFit/>
          </a:bodyPr>
          <a:lstStyle/>
          <a:p>
            <a:pPr defTabSz="685584" hangingPunct="1"/>
            <a:r>
              <a:rPr lang="en-TW" sz="3599" kern="1200" dirty="0">
                <a:solidFill>
                  <a:srgbClr val="70AD47">
                    <a:lumMod val="40000"/>
                    <a:lumOff val="60000"/>
                  </a:srgbClr>
                </a:solidFill>
                <a:latin typeface="STXinwei" panose="02010800040101010101" pitchFamily="2" charset="-122"/>
                <a:ea typeface="STXinwei" panose="02010800040101010101" pitchFamily="2" charset="-122"/>
                <a:cs typeface="+mn-cs"/>
              </a:rPr>
              <a:t>正</a:t>
            </a:r>
          </a:p>
          <a:p>
            <a:pPr defTabSz="685584" hangingPunct="1"/>
            <a:r>
              <a:rPr lang="en-TW" sz="3599" kern="1200" dirty="0">
                <a:solidFill>
                  <a:srgbClr val="70AD47">
                    <a:lumMod val="40000"/>
                    <a:lumOff val="60000"/>
                  </a:srgbClr>
                </a:solidFill>
                <a:latin typeface="STXinwei" panose="02010800040101010101" pitchFamily="2" charset="-122"/>
                <a:ea typeface="STXinwei" panose="02010800040101010101" pitchFamily="2" charset="-122"/>
                <a:cs typeface="+mn-cs"/>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2470666" y="1491619"/>
            <a:ext cx="4031104" cy="369204"/>
          </a:xfrm>
          <a:prstGeom prst="rect">
            <a:avLst/>
          </a:prstGeom>
          <a:noFill/>
        </p:spPr>
        <p:txBody>
          <a:bodyPr wrap="none" rtlCol="0">
            <a:spAutoFit/>
          </a:bodyPr>
          <a:lstStyle/>
          <a:p>
            <a:pPr defTabSz="685584" hangingPunct="1"/>
            <a:r>
              <a:rPr lang="en-TW" sz="1799" kern="1200" dirty="0">
                <a:solidFill>
                  <a:prstClr val="black"/>
                </a:solidFill>
                <a:latin typeface="Calibri" panose="020F0502020204030204"/>
                <a:ea typeface="+mn-ea"/>
                <a:cs typeface="+mn-cs"/>
              </a:rPr>
              <a:t>Correctness Assertion</a:t>
            </a:r>
            <a:r>
              <a:rPr lang="zh-CN" altLang="en-US" sz="1799" kern="1200" dirty="0">
                <a:solidFill>
                  <a:prstClr val="black"/>
                </a:solidFill>
                <a:latin typeface="Calibri" panose="020F0502020204030204"/>
                <a:ea typeface="宋体" panose="02010600030101010101" pitchFamily="2" charset="-122"/>
                <a:cs typeface="+mn-cs"/>
              </a:rPr>
              <a:t> </a:t>
            </a:r>
            <a:r>
              <a:rPr lang="en-US" altLang="zh-CN" sz="1799" kern="1200" dirty="0">
                <a:solidFill>
                  <a:prstClr val="black"/>
                </a:solidFill>
                <a:latin typeface="Calibri" panose="020F0502020204030204"/>
                <a:ea typeface="宋体" panose="02010600030101010101" pitchFamily="2" charset="-122"/>
                <a:cs typeface="+mn-cs"/>
              </a:rPr>
              <a:t>=</a:t>
            </a:r>
            <a:r>
              <a:rPr lang="zh-CN" altLang="en-US" sz="1799" kern="1200" dirty="0">
                <a:solidFill>
                  <a:prstClr val="black"/>
                </a:solidFill>
                <a:latin typeface="Calibri" panose="020F0502020204030204"/>
                <a:ea typeface="宋体" panose="02010600030101010101" pitchFamily="2" charset="-122"/>
                <a:cs typeface="+mn-cs"/>
              </a:rPr>
              <a:t> </a:t>
            </a:r>
            <a:r>
              <a:rPr lang="en-TW" altLang="zh-CN" sz="1799" kern="1200" dirty="0">
                <a:solidFill>
                  <a:prstClr val="black"/>
                </a:solidFill>
                <a:latin typeface="Calibri" panose="020F0502020204030204"/>
                <a:ea typeface="宋体" panose="02010600030101010101" pitchFamily="2" charset="-122"/>
                <a:cs typeface="+mn-cs"/>
              </a:rPr>
              <a:t>Safety ^ Liveness</a:t>
            </a:r>
            <a:endParaRPr lang="en-TW" sz="1799" kern="1200" dirty="0">
              <a:solidFill>
                <a:prstClr val="black"/>
              </a:solidFill>
              <a:latin typeface="Calibri" panose="020F0502020204030204"/>
              <a:ea typeface="+mn-ea"/>
              <a:cs typeface="+mn-cs"/>
            </a:endParaRPr>
          </a:p>
        </p:txBody>
      </p:sp>
      <p:sp>
        <p:nvSpPr>
          <p:cNvPr id="15" name="TextBox 14">
            <a:extLst>
              <a:ext uri="{FF2B5EF4-FFF2-40B4-BE49-F238E27FC236}">
                <a16:creationId xmlns:a16="http://schemas.microsoft.com/office/drawing/2014/main" id="{E32567D6-4BE2-F046-B5F4-271E0FDDDE0B}"/>
              </a:ext>
            </a:extLst>
          </p:cNvPr>
          <p:cNvSpPr txBox="1"/>
          <p:nvPr/>
        </p:nvSpPr>
        <p:spPr>
          <a:xfrm>
            <a:off x="2674260" y="1149770"/>
            <a:ext cx="3571722" cy="299954"/>
          </a:xfrm>
          <a:prstGeom prst="rect">
            <a:avLst/>
          </a:prstGeom>
          <a:noFill/>
        </p:spPr>
        <p:txBody>
          <a:bodyPr wrap="square" rtlCol="0">
            <a:spAutoFit/>
          </a:bodyP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系统正确性的逻辑断言</a:t>
            </a:r>
            <a:r>
              <a:rPr lang="en-US" sz="1349" kern="1200" dirty="0">
                <a:solidFill>
                  <a:prstClr val="black"/>
                </a:solidFill>
                <a:latin typeface="STXinwei" panose="02010800040101010101" pitchFamily="2" charset="-122"/>
                <a:ea typeface="STXinwei" panose="02010800040101010101" pitchFamily="2" charset="-122"/>
                <a:cs typeface="+mn-cs"/>
              </a:rPr>
              <a:t>(assertion)</a:t>
            </a:r>
            <a:r>
              <a:rPr lang="en-US" sz="1349" kern="1200" dirty="0" err="1">
                <a:solidFill>
                  <a:prstClr val="black"/>
                </a:solidFill>
                <a:latin typeface="STXinwei" panose="02010800040101010101" pitchFamily="2" charset="-122"/>
                <a:ea typeface="STXinwei" panose="02010800040101010101" pitchFamily="2" charset="-122"/>
                <a:cs typeface="+mn-cs"/>
              </a:rPr>
              <a:t>表达式</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2750609" y="4512582"/>
            <a:ext cx="3647152" cy="507575"/>
          </a:xfrm>
          <a:prstGeom prst="rect">
            <a:avLst/>
          </a:prstGeom>
          <a:noFill/>
        </p:spPr>
        <p:txBody>
          <a:bodyPr wrap="none" rtlCol="0">
            <a:spAutoFit/>
          </a:bodyP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以上的Venn</a:t>
            </a:r>
            <a:r>
              <a:rPr lang="en-US" sz="1349" kern="1200" dirty="0">
                <a:solidFill>
                  <a:prstClr val="black"/>
                </a:solidFill>
                <a:latin typeface="STXinwei" panose="02010800040101010101" pitchFamily="2" charset="-122"/>
                <a:ea typeface="STXinwei" panose="02010800040101010101" pitchFamily="2" charset="-122"/>
                <a:cs typeface="+mn-cs"/>
              </a:rPr>
              <a:t> Diagram, </a:t>
            </a:r>
            <a:r>
              <a:rPr lang="en-US" sz="1349" kern="1200" dirty="0" err="1">
                <a:solidFill>
                  <a:prstClr val="black"/>
                </a:solidFill>
                <a:latin typeface="STXinwei" panose="02010800040101010101" pitchFamily="2" charset="-122"/>
                <a:ea typeface="STXinwei" panose="02010800040101010101" pitchFamily="2" charset="-122"/>
                <a:cs typeface="+mn-cs"/>
              </a:rPr>
              <a:t>表达了</a:t>
            </a:r>
            <a:endParaRPr lang="en-US"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安全与活性系统规格空间的交集与联集关系</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p:txBody>
      </p:sp>
      <p:sp>
        <p:nvSpPr>
          <p:cNvPr id="17" name="Oval 16">
            <a:extLst>
              <a:ext uri="{FF2B5EF4-FFF2-40B4-BE49-F238E27FC236}">
                <a16:creationId xmlns:a16="http://schemas.microsoft.com/office/drawing/2014/main" id="{E8BA7722-7172-8D49-BDFE-044FCF0E1071}"/>
              </a:ext>
            </a:extLst>
          </p:cNvPr>
          <p:cNvSpPr/>
          <p:nvPr/>
        </p:nvSpPr>
        <p:spPr>
          <a:xfrm>
            <a:off x="6596035" y="2080914"/>
            <a:ext cx="1141701" cy="500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7180347" y="984232"/>
            <a:ext cx="1187097" cy="637022"/>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white"/>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7864821" y="2074815"/>
            <a:ext cx="1108049" cy="5040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活性</a:t>
            </a:r>
            <a:endParaRPr lang="en-TW" sz="525" kern="1200" dirty="0">
              <a:solidFill>
                <a:prstClr val="black"/>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7316481" y="3208069"/>
            <a:ext cx="880802" cy="6370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2099" kern="1200" dirty="0">
                <a:solidFill>
                  <a:prstClr val="black"/>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7166886" y="2581175"/>
            <a:ext cx="278585" cy="720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7166886" y="1527964"/>
            <a:ext cx="187308" cy="55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8068293" y="2578868"/>
            <a:ext cx="350553" cy="72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8193597" y="1527964"/>
            <a:ext cx="225249" cy="5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7123692" y="524025"/>
            <a:ext cx="1128835" cy="415370"/>
          </a:xfrm>
          <a:prstGeom prst="rect">
            <a:avLst/>
          </a:prstGeom>
          <a:noFill/>
        </p:spPr>
        <p:txBody>
          <a:bodyPr wrap="none" rtlCol="0">
            <a:spAutoFit/>
          </a:bodyPr>
          <a:lstStyle/>
          <a:p>
            <a:pPr algn="ctr" defTabSz="685584" hangingPunct="1"/>
            <a:r>
              <a:rPr lang="en-TW" sz="2099" kern="1200" dirty="0">
                <a:solidFill>
                  <a:prstClr val="black"/>
                </a:solidFill>
                <a:latin typeface="STXinwei" panose="02010800040101010101" pitchFamily="2" charset="-122"/>
                <a:ea typeface="STXinwei" panose="02010800040101010101" pitchFamily="2" charset="-122"/>
                <a:cs typeface="+mn-cs"/>
              </a:rPr>
              <a:t>并</a:t>
            </a:r>
            <a:r>
              <a:rPr lang="en-US" sz="2099" kern="1200" dirty="0">
                <a:solidFill>
                  <a:prstClr val="black"/>
                </a:solidFill>
                <a:latin typeface="STXinwei" panose="02010800040101010101" pitchFamily="2" charset="-122"/>
                <a:ea typeface="STXinwei" panose="02010800040101010101" pitchFamily="2" charset="-122"/>
                <a:cs typeface="+mn-cs"/>
              </a:rPr>
              <a:t>(</a:t>
            </a:r>
            <a:r>
              <a:rPr lang="en-TW" sz="2099" kern="1200" dirty="0">
                <a:solidFill>
                  <a:prstClr val="black"/>
                </a:solidFill>
                <a:latin typeface="STXinwei" panose="02010800040101010101" pitchFamily="2" charset="-122"/>
                <a:ea typeface="STXinwei" panose="02010800040101010101" pitchFamily="2" charset="-122"/>
                <a:cs typeface="+mn-cs"/>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7123867" y="3835507"/>
            <a:ext cx="1252267" cy="415370"/>
          </a:xfrm>
          <a:prstGeom prst="rect">
            <a:avLst/>
          </a:prstGeom>
          <a:noFill/>
        </p:spPr>
        <p:txBody>
          <a:bodyPr wrap="none" rtlCol="0">
            <a:spAutoFit/>
          </a:bodyPr>
          <a:lstStyle/>
          <a:p>
            <a:pPr algn="ctr" defTabSz="685584" hangingPunct="1"/>
            <a:r>
              <a:rPr lang="en-TW" sz="2099" kern="1200" dirty="0">
                <a:solidFill>
                  <a:prstClr val="black"/>
                </a:solidFill>
                <a:latin typeface="STXinwei" panose="02010800040101010101" pitchFamily="2" charset="-122"/>
                <a:ea typeface="STXinwei" panose="02010800040101010101" pitchFamily="2" charset="-122"/>
                <a:cs typeface="+mn-cs"/>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57209" y="2052902"/>
            <a:ext cx="1743903" cy="12723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200" kern="1200" dirty="0">
                <a:solidFill>
                  <a:prstClr val="black"/>
                </a:solidFill>
                <a:latin typeface="STXinwei" panose="02010800040101010101" pitchFamily="2" charset="-122"/>
                <a:ea typeface="STXinwei" panose="02010800040101010101" pitchFamily="2" charset="-122"/>
              </a:rPr>
              <a:t>领域专用语言</a:t>
            </a:r>
            <a:endParaRPr lang="en-US" altLang="zh-CN" sz="1200" kern="1200" dirty="0">
              <a:solidFill>
                <a:prstClr val="black"/>
              </a:solidFill>
              <a:latin typeface="STXinwei" panose="02010800040101010101" pitchFamily="2" charset="-122"/>
              <a:ea typeface="STXinwei" panose="02010800040101010101" pitchFamily="2" charset="-122"/>
            </a:endParaRPr>
          </a:p>
          <a:p>
            <a:pPr algn="ctr" defTabSz="685584" hangingPunct="1"/>
            <a:r>
              <a:rPr lang="en-US" altLang="zh-CN" sz="1200" kern="1200" dirty="0">
                <a:solidFill>
                  <a:prstClr val="black"/>
                </a:solidFill>
                <a:latin typeface="STXinwei" panose="02010800040101010101" pitchFamily="2" charset="-122"/>
                <a:ea typeface="STXinwei" panose="02010800040101010101" pitchFamily="2" charset="-122"/>
              </a:rPr>
              <a:t>(Domain Spec Lang):</a:t>
            </a:r>
          </a:p>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以不容混淆的</a:t>
            </a:r>
          </a:p>
          <a:p>
            <a:pPr algn="ctr" defTabSz="685584" hangingPunct="1"/>
            <a:r>
              <a:rPr lang="en-TW" sz="1200" kern="1200" dirty="0">
                <a:solidFill>
                  <a:prstClr val="black"/>
                </a:solidFill>
                <a:latin typeface="STXinwei" panose="02010800040101010101" pitchFamily="2" charset="-122"/>
                <a:ea typeface="STXinwei" panose="02010800040101010101" pitchFamily="2" charset="-122"/>
              </a:rPr>
              <a:t>命名空间(Namespace)</a:t>
            </a:r>
          </a:p>
          <a:p>
            <a:pPr algn="ctr" defTabSz="685584" hangingPunct="1"/>
            <a:r>
              <a:rPr lang="zh-CN" altLang="en-US" sz="1200" kern="1200" dirty="0">
                <a:solidFill>
                  <a:prstClr val="black"/>
                </a:solidFill>
                <a:latin typeface="STXinwei" panose="02010800040101010101" pitchFamily="2" charset="-122"/>
                <a:ea typeface="STXinwei" panose="02010800040101010101" pitchFamily="2" charset="-122"/>
              </a:rPr>
              <a:t>来标示系统运行时的</a:t>
            </a:r>
            <a:endParaRPr lang="en-US" altLang="zh-CN" sz="1200" kern="1200" dirty="0">
              <a:solidFill>
                <a:prstClr val="black"/>
              </a:solidFill>
              <a:latin typeface="STXinwei" panose="02010800040101010101" pitchFamily="2" charset="-122"/>
              <a:ea typeface="STXinwei" panose="02010800040101010101" pitchFamily="2" charset="-122"/>
            </a:endParaRPr>
          </a:p>
          <a:p>
            <a:pPr algn="ctr" defTabSz="685584" hangingPunct="1"/>
            <a:r>
              <a:rPr lang="zh-CN" altLang="en-US" sz="1200" kern="1200" dirty="0">
                <a:solidFill>
                  <a:prstClr val="black"/>
                </a:solidFill>
                <a:latin typeface="STXinwei" panose="02010800040101010101" pitchFamily="2" charset="-122"/>
                <a:ea typeface="STXinwei" panose="02010800040101010101" pitchFamily="2" charset="-122"/>
              </a:rPr>
              <a:t>时空交互现象与关系</a:t>
            </a:r>
            <a:endParaRPr lang="en-TW" sz="1200" kern="1200" dirty="0">
              <a:solidFill>
                <a:prstClr val="black"/>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197860" y="729528"/>
            <a:ext cx="1413670" cy="868363"/>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4486218" y="1860823"/>
            <a:ext cx="1129" cy="725414"/>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418161" y="157977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3" name="Oval 32">
            <a:extLst>
              <a:ext uri="{FF2B5EF4-FFF2-40B4-BE49-F238E27FC236}">
                <a16:creationId xmlns:a16="http://schemas.microsoft.com/office/drawing/2014/main" id="{EB775179-E21C-594E-BE42-BCBB402C3882}"/>
              </a:ext>
            </a:extLst>
          </p:cNvPr>
          <p:cNvSpPr/>
          <p:nvPr/>
        </p:nvSpPr>
        <p:spPr>
          <a:xfrm>
            <a:off x="256548" y="3748508"/>
            <a:ext cx="1328655" cy="771285"/>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en-TW" sz="1349" kern="1200" dirty="0">
                <a:solidFill>
                  <a:prstClr val="white"/>
                </a:solidFill>
                <a:latin typeface="STXinwei" panose="02010800040101010101" pitchFamily="2" charset="-122"/>
                <a:ea typeface="STXinwei" panose="02010800040101010101" pitchFamily="2" charset="-122"/>
              </a:rPr>
              <a:t>确认</a:t>
            </a:r>
          </a:p>
          <a:p>
            <a:pPr algn="ctr" defTabSz="685584" hangingPunct="1"/>
            <a:r>
              <a:rPr lang="en-TW" sz="1349" kern="1200" dirty="0">
                <a:solidFill>
                  <a:prstClr val="white"/>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240001" y="156578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32" name="TextBox 31">
            <a:extLst>
              <a:ext uri="{FF2B5EF4-FFF2-40B4-BE49-F238E27FC236}">
                <a16:creationId xmlns:a16="http://schemas.microsoft.com/office/drawing/2014/main" id="{187071AF-E539-D04C-B732-BD2489B27118}"/>
              </a:ext>
            </a:extLst>
          </p:cNvPr>
          <p:cNvSpPr txBox="1"/>
          <p:nvPr/>
        </p:nvSpPr>
        <p:spPr>
          <a:xfrm>
            <a:off x="86266" y="266663"/>
            <a:ext cx="1773242"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Abstract Specification</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46287" y="4555584"/>
            <a:ext cx="1782860"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Boundary Conditions</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407317" y="3339062"/>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226739" y="3352894"/>
            <a:ext cx="238776" cy="44545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endParaRPr lang="en-TW" sz="1349" kern="1200">
              <a:solidFill>
                <a:prstClr val="white"/>
              </a:solidFill>
              <a:latin typeface="Calibri" panose="020F0502020204030204"/>
            </a:endParaRPr>
          </a:p>
        </p:txBody>
      </p:sp>
      <p:sp>
        <p:nvSpPr>
          <p:cNvPr id="45" name="TextBox 44">
            <a:extLst>
              <a:ext uri="{FF2B5EF4-FFF2-40B4-BE49-F238E27FC236}">
                <a16:creationId xmlns:a16="http://schemas.microsoft.com/office/drawing/2014/main" id="{9950D5D6-4D8F-E341-9EC3-BA3706E7B703}"/>
              </a:ext>
            </a:extLst>
          </p:cNvPr>
          <p:cNvSpPr txBox="1"/>
          <p:nvPr/>
        </p:nvSpPr>
        <p:spPr>
          <a:xfrm>
            <a:off x="6474055" y="4492768"/>
            <a:ext cx="2781532" cy="299954"/>
          </a:xfrm>
          <a:prstGeom prst="rect">
            <a:avLst/>
          </a:prstGeom>
          <a:noFill/>
        </p:spPr>
        <p:txBody>
          <a:bodyPr wrap="none" rtlCol="0">
            <a:spAutoFit/>
          </a:bodyPr>
          <a:lstStyle/>
          <a:p>
            <a:pPr algn="ct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交集与联集关系可用偏续集表达</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US" altLang="zh-CN" sz="1349" kern="1200" dirty="0">
              <a:solidFill>
                <a:prstClr val="black"/>
              </a:solidFill>
              <a:latin typeface="STXinwei" panose="02010800040101010101" pitchFamily="2" charset="-122"/>
              <a:ea typeface="STXinwei" panose="02010800040101010101" pitchFamily="2" charset="-122"/>
              <a:cs typeface="+mn-cs"/>
            </a:endParaRPr>
          </a:p>
        </p:txBody>
      </p:sp>
      <p:sp>
        <p:nvSpPr>
          <p:cNvPr id="47" name="Oval 46">
            <a:extLst>
              <a:ext uri="{FF2B5EF4-FFF2-40B4-BE49-F238E27FC236}">
                <a16:creationId xmlns:a16="http://schemas.microsoft.com/office/drawing/2014/main" id="{47CA87DC-E847-884C-8953-7BBB228E80CE}"/>
              </a:ext>
            </a:extLst>
          </p:cNvPr>
          <p:cNvSpPr/>
          <p:nvPr/>
        </p:nvSpPr>
        <p:spPr>
          <a:xfrm>
            <a:off x="4162081" y="2058022"/>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hangingPunct="1">
              <a:buClr>
                <a:srgbClr val="000000"/>
              </a:buClr>
              <a:defRPr/>
            </a:pPr>
            <a:endParaRPr lang="en-TW" sz="1499" dirty="0">
              <a:solidFill>
                <a:srgbClr val="000000"/>
              </a:solidFill>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6885512" y="341734"/>
            <a:ext cx="1969450"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rPr>
              <a:t>l</a:t>
            </a:r>
            <a:r>
              <a:rPr lang="en-TW" sz="1349" kern="1200" dirty="0">
                <a:solidFill>
                  <a:prstClr val="black"/>
                </a:solidFill>
                <a:latin typeface="Calibri" panose="020F0502020204030204"/>
                <a:ea typeface="+mn-ea"/>
                <a:cs typeface="+mn-cs"/>
              </a:rPr>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6770692" y="4122628"/>
            <a:ext cx="2051074" cy="299954"/>
          </a:xfrm>
          <a:prstGeom prst="rect">
            <a:avLst/>
          </a:prstGeom>
          <a:noFill/>
        </p:spPr>
        <p:txBody>
          <a:bodyPr wrap="none" rtlCol="0">
            <a:spAutoFit/>
          </a:bodyPr>
          <a:lstStyle/>
          <a:p>
            <a:pPr defTabSz="685584" hangingPunct="1"/>
            <a:r>
              <a:rPr lang="en-US" sz="1349" kern="1200" dirty="0">
                <a:solidFill>
                  <a:prstClr val="black"/>
                </a:solidFill>
                <a:latin typeface="Calibri" panose="020F0502020204030204"/>
                <a:ea typeface="+mn-ea"/>
                <a:cs typeface="+mn-cs"/>
              </a:rPr>
              <a:t>greatest</a:t>
            </a:r>
            <a:r>
              <a:rPr lang="en-TW" sz="1349" kern="1200" dirty="0">
                <a:solidFill>
                  <a:prstClr val="black"/>
                </a:solidFill>
                <a:latin typeface="Calibri" panose="020F0502020204030204"/>
                <a:ea typeface="+mn-ea"/>
                <a:cs typeface="+mn-cs"/>
              </a:rPr>
              <a:t> lower bound (glb)</a:t>
            </a:r>
          </a:p>
        </p:txBody>
      </p:sp>
    </p:spTree>
    <p:extLst>
      <p:ext uri="{BB962C8B-B14F-4D97-AF65-F5344CB8AC3E}">
        <p14:creationId xmlns:p14="http://schemas.microsoft.com/office/powerpoint/2010/main" val="2581043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Johari Window:</a:t>
            </a:r>
            <a:br>
              <a:rPr lang="en-US" dirty="0"/>
            </a:br>
            <a:r>
              <a:rPr lang="en-US" dirty="0"/>
              <a:t>how to classify knowledge</a:t>
            </a:r>
            <a:endParaRPr dirty="0"/>
          </a:p>
        </p:txBody>
      </p:sp>
      <p:pic>
        <p:nvPicPr>
          <p:cNvPr id="1025" name="Picture 1">
            <a:hlinkClick r:id="rId3"/>
            <a:extLst>
              <a:ext uri="{FF2B5EF4-FFF2-40B4-BE49-F238E27FC236}">
                <a16:creationId xmlns:a16="http://schemas.microsoft.com/office/drawing/2014/main" id="{D4D277F2-65EA-F44E-8205-2BE3D95A958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49821" y="1378545"/>
            <a:ext cx="4044358" cy="3225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B20B5-5252-A346-A1FC-32AFADF3F81C}"/>
              </a:ext>
            </a:extLst>
          </p:cNvPr>
          <p:cNvSpPr txBox="1"/>
          <p:nvPr/>
        </p:nvSpPr>
        <p:spPr>
          <a:xfrm>
            <a:off x="2864802" y="4715865"/>
            <a:ext cx="34143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en.wikipedia.org</a:t>
            </a:r>
            <a:r>
              <a:rPr lang="en-US" dirty="0"/>
              <a:t>/wiki/</a:t>
            </a:r>
            <a:r>
              <a:rPr lang="en-US" dirty="0" err="1"/>
              <a:t>Johari_window</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45544255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City and Open Source Community</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1423700" y="4682929"/>
            <a:ext cx="62965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FFFFFF"/>
                </a:solidFill>
              </a:rPr>
              <a:t>Devon </a:t>
            </a:r>
            <a:r>
              <a:rPr lang="en-US" dirty="0" err="1">
                <a:solidFill>
                  <a:srgbClr val="FFFFFF"/>
                </a:solidFill>
              </a:rPr>
              <a:t>Zuegel</a:t>
            </a:r>
            <a:r>
              <a:rPr lang="en-US" dirty="0">
                <a:solidFill>
                  <a:srgbClr val="FFFFFF"/>
                </a:solidFill>
              </a:rPr>
              <a:t>, Product Manager of the Open Source Economy Team at GitHub</a:t>
            </a:r>
            <a:endParaRPr kumimoji="0" lang="en-TW" sz="140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1FF1FD81-8A35-0E42-BBA5-2932DD922A42}"/>
              </a:ext>
            </a:extLst>
          </p:cNvPr>
          <p:cNvPicPr>
            <a:picLocks noChangeAspect="1"/>
          </p:cNvPicPr>
          <p:nvPr/>
        </p:nvPicPr>
        <p:blipFill>
          <a:blip r:embed="rId3"/>
          <a:stretch>
            <a:fillRect/>
          </a:stretch>
        </p:blipFill>
        <p:spPr>
          <a:xfrm>
            <a:off x="1939064" y="816506"/>
            <a:ext cx="5265868" cy="3640164"/>
          </a:xfrm>
          <a:prstGeom prst="rect">
            <a:avLst/>
          </a:prstGeom>
        </p:spPr>
      </p:pic>
      <p:sp>
        <p:nvSpPr>
          <p:cNvPr id="5" name="TextBox 4">
            <a:extLst>
              <a:ext uri="{FF2B5EF4-FFF2-40B4-BE49-F238E27FC236}">
                <a16:creationId xmlns:a16="http://schemas.microsoft.com/office/drawing/2014/main" id="{1BBECCC0-6C9F-F94D-8E83-22A338F60DF9}"/>
              </a:ext>
            </a:extLst>
          </p:cNvPr>
          <p:cNvSpPr txBox="1"/>
          <p:nvPr/>
        </p:nvSpPr>
        <p:spPr>
          <a:xfrm flipH="1">
            <a:off x="3141891" y="4198904"/>
            <a:ext cx="2860213"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hlinkClick r:id="rId2"/>
              </a:rPr>
              <a:t>The City Guide to Open Source</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9716285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系统建模是一个模型空间搜寻过程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68127" y="2072447"/>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3694910" y="2772591"/>
            <a:ext cx="1396536" cy="507575"/>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抽象解释所用的</a:t>
            </a:r>
          </a:p>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6611434" y="3811230"/>
            <a:ext cx="1334020"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抽象模型</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977544" y="3806302"/>
            <a:ext cx="1420582" cy="507575"/>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具象系统</a:t>
            </a: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Concrete</a:t>
            </a:r>
            <a:r>
              <a:rPr lang="zh-CN" altLang="en-US" sz="1349" kern="1200" dirty="0">
                <a:solidFill>
                  <a:prstClr val="black"/>
                </a:solidFill>
                <a:latin typeface="STXinwei" panose="02010800040101010101" pitchFamily="2" charset="-122"/>
                <a:ea typeface="STXinwei" panose="02010800040101010101" pitchFamily="2" charset="-122"/>
                <a:cs typeface="+mn-cs"/>
              </a:rPr>
              <a:t> </a:t>
            </a:r>
            <a:r>
              <a:rPr lang="en-US" altLang="zh-CN" sz="1349" kern="1200" dirty="0">
                <a:solidFill>
                  <a:prstClr val="black"/>
                </a:solidFill>
                <a:latin typeface="STXinwei" panose="02010800040101010101" pitchFamily="2" charset="-122"/>
                <a:ea typeface="STXinwei" panose="02010800040101010101" pitchFamily="2" charset="-122"/>
                <a:cs typeface="+mn-cs"/>
              </a:rPr>
              <a:t>System</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281671" y="4818670"/>
            <a:ext cx="6428363" cy="299954"/>
          </a:xfrm>
          <a:prstGeom prst="rect">
            <a:avLst/>
          </a:prstGeom>
          <a:noFill/>
        </p:spPr>
        <p:txBody>
          <a:bodyPr wrap="none" rtlCol="0">
            <a:spAutoFit/>
          </a:bodyPr>
          <a:lstStyle/>
          <a:p>
            <a:pPr algn="ctr" defTabSz="685584" hangingPunct="1"/>
            <a:r>
              <a:rPr lang="en-US" sz="1349" kern="1200" dirty="0">
                <a:solidFill>
                  <a:prstClr val="black"/>
                </a:solidFill>
                <a:latin typeface="Calibri" panose="020F0502020204030204"/>
                <a:ea typeface="+mn-ea"/>
                <a:cs typeface="+mn-cs"/>
              </a:rPr>
              <a:t>Image source: </a:t>
            </a:r>
            <a:r>
              <a:rPr lang="en-US" sz="1349" kern="1200" dirty="0">
                <a:solidFill>
                  <a:prstClr val="black"/>
                </a:solidFill>
                <a:latin typeface="Calibri" panose="020F0502020204030204"/>
                <a:ea typeface="+mn-ea"/>
                <a:cs typeface="+mn-cs"/>
                <a:hlinkClick r:id="rId3"/>
              </a:rPr>
              <a:t>A Galois Connection Calculus for Abstract Interpretation</a:t>
            </a:r>
            <a:r>
              <a:rPr lang="zh-CN" altLang="en-US" sz="1349" kern="1200" dirty="0">
                <a:solidFill>
                  <a:prstClr val="black"/>
                </a:solidFill>
                <a:latin typeface="Calibri" panose="020F0502020204030204"/>
                <a:ea typeface="宋体" panose="02010600030101010101" pitchFamily="2" charset="-122"/>
                <a:cs typeface="+mn-cs"/>
              </a:rPr>
              <a:t>  </a:t>
            </a:r>
            <a:r>
              <a:rPr lang="en-US" altLang="zh-CN" sz="1349" kern="1200" dirty="0">
                <a:solidFill>
                  <a:prstClr val="black"/>
                </a:solidFill>
                <a:latin typeface="Calibri" panose="020F0502020204030204"/>
                <a:ea typeface="宋体" panose="02010600030101010101" pitchFamily="2" charset="-122"/>
                <a:cs typeface="+mn-cs"/>
              </a:rPr>
              <a:t>by </a:t>
            </a:r>
            <a:r>
              <a:rPr lang="en-US" altLang="zh-CN" sz="1349" kern="1200" dirty="0">
                <a:solidFill>
                  <a:prstClr val="black"/>
                </a:solidFill>
                <a:latin typeface="Calibri" panose="020F0502020204030204"/>
                <a:ea typeface="宋体" panose="02010600030101010101" pitchFamily="2" charset="-122"/>
                <a:cs typeface="+mn-cs"/>
                <a:hlinkClick r:id="rId4"/>
              </a:rPr>
              <a:t>Patrick </a:t>
            </a:r>
            <a:r>
              <a:rPr lang="en-US" altLang="zh-CN" sz="1349" kern="1200" dirty="0" err="1">
                <a:solidFill>
                  <a:prstClr val="black"/>
                </a:solidFill>
                <a:latin typeface="Calibri" panose="020F0502020204030204"/>
                <a:ea typeface="宋体" panose="02010600030101010101" pitchFamily="2" charset="-122"/>
                <a:cs typeface="+mn-cs"/>
                <a:hlinkClick r:id="rId4"/>
              </a:rPr>
              <a:t>Cousot</a:t>
            </a:r>
            <a:endParaRPr lang="en-TW" sz="1349" kern="1200" dirty="0">
              <a:solidFill>
                <a:prstClr val="black"/>
              </a:solidFill>
              <a:latin typeface="Calibri" panose="020F0502020204030204"/>
              <a:ea typeface="+mn-ea"/>
              <a:cs typeface="+mn-cs"/>
            </a:endParaRPr>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2921019" y="3883322"/>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230832"/>
          </a:xfrm>
          <a:prstGeom prst="rect">
            <a:avLst/>
          </a:prstGeom>
          <a:noFill/>
        </p:spPr>
        <p:txBody>
          <a:bodyPr wrap="square" rtlCol="0">
            <a:spAutoFit/>
          </a:bodyPr>
          <a:lstStyle/>
          <a:p>
            <a:pPr algn="ctr" defTabSz="685584" hangingPunct="1"/>
            <a:r>
              <a:rPr lang="en-US" sz="450" kern="1200" dirty="0">
                <a:solidFill>
                  <a:prstClr val="black"/>
                </a:solidFill>
                <a:latin typeface="Calibri" panose="020F0502020204030204"/>
                <a:ea typeface="+mn-ea"/>
                <a:cs typeface="+mn-cs"/>
                <a:hlinkClick r:id="rId7"/>
              </a:rPr>
              <a:t>Abstract Interpretation With Professor Patrick </a:t>
            </a:r>
            <a:r>
              <a:rPr lang="en-US" sz="450" kern="1200" dirty="0" err="1">
                <a:solidFill>
                  <a:prstClr val="black"/>
                </a:solidFill>
                <a:latin typeface="Calibri" panose="020F0502020204030204"/>
                <a:ea typeface="+mn-ea"/>
                <a:cs typeface="+mn-cs"/>
                <a:hlinkClick r:id="rId7"/>
              </a:rPr>
              <a:t>Cousot</a:t>
            </a:r>
            <a:r>
              <a:rPr lang="en-US" sz="450" kern="1200" dirty="0">
                <a:solidFill>
                  <a:prstClr val="black"/>
                </a:solidFill>
                <a:latin typeface="Calibri" panose="020F0502020204030204"/>
                <a:ea typeface="+mn-ea"/>
                <a:cs typeface="+mn-cs"/>
                <a:hlinkClick r:id="" action="ppaction://noaction"/>
              </a:rPr>
              <a:t> </a:t>
            </a:r>
          </a:p>
          <a:p>
            <a:pPr algn="ctr" defTabSz="685584" hangingPunct="1"/>
            <a:r>
              <a:rPr lang="en-US" sz="450" kern="1200" dirty="0">
                <a:solidFill>
                  <a:prstClr val="black"/>
                </a:solidFill>
                <a:latin typeface="Calibri" panose="020F0502020204030204"/>
                <a:ea typeface="+mn-ea"/>
                <a:cs typeface="+mn-cs"/>
                <a:hlinkClick r:id="" action="ppaction://noaction"/>
              </a:rPr>
              <a:t>| Lecture Series on AI #11 | J.P. Morgan</a:t>
            </a:r>
            <a:endParaRPr lang="en-US" sz="450" kern="1200" dirty="0">
              <a:solidFill>
                <a:prstClr val="black"/>
              </a:solidFill>
              <a:latin typeface="Calibri" panose="020F0502020204030204"/>
              <a:ea typeface="+mn-ea"/>
              <a:cs typeface="+mn-cs"/>
            </a:endParaRPr>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5554535" y="1511226"/>
            <a:ext cx="3447818" cy="218505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84" hangingPunct="1"/>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584" hangingPunct="1"/>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5991117" y="763596"/>
              <a:ext cx="1375743" cy="788096"/>
            </a:xfrm>
            <a:prstGeom prst="rect">
              <a:avLst/>
            </a:prstGeom>
            <a:noFill/>
          </p:spPr>
          <p:txBody>
            <a:bodyPr wrap="none" rtlCol="0">
              <a:spAutoFit/>
            </a:bodyP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cs typeface="+mn-cs"/>
                </a:rPr>
                <a:t>正确的</a:t>
              </a:r>
            </a:p>
            <a:p>
              <a:pPr algn="ctr" defTabSz="685584" hangingPunct="1"/>
              <a:r>
                <a:rPr lang="en-TW" sz="1799" kern="1200" dirty="0">
                  <a:solidFill>
                    <a:prstClr val="white"/>
                  </a:solidFill>
                  <a:latin typeface="STXinwei" panose="02010800040101010101" pitchFamily="2" charset="-122"/>
                  <a:ea typeface="STXinwei" panose="02010800040101010101" pitchFamily="2" charset="-122"/>
                  <a:cs typeface="+mn-cs"/>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802517" cy="450364"/>
            </a:xfrm>
            <a:prstGeom prst="rect">
              <a:avLst/>
            </a:prstGeom>
            <a:noFill/>
          </p:spPr>
          <p:txBody>
            <a:bodyPr wrap="none" rtlCol="0">
              <a:spAutoFit/>
            </a:bodyPr>
            <a:lstStyle/>
            <a:p>
              <a:pPr defTabSz="685584" hangingPunct="1"/>
              <a:r>
                <a:rPr lang="en-TW" sz="1799" kern="1200" dirty="0">
                  <a:solidFill>
                    <a:srgbClr val="FFFFFF"/>
                  </a:solidFill>
                  <a:latin typeface="STXinwei" panose="02010800040101010101" pitchFamily="2" charset="-122"/>
                  <a:ea typeface="STXinwei" panose="02010800040101010101" pitchFamily="2" charset="-122"/>
                  <a:cs typeface="+mn-cs"/>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04529" y="1092858"/>
              <a:ext cx="802518" cy="450364"/>
            </a:xfrm>
            <a:prstGeom prst="rect">
              <a:avLst/>
            </a:prstGeom>
            <a:noFill/>
          </p:spPr>
          <p:txBody>
            <a:bodyPr wrap="none" rtlCol="0">
              <a:spAutoFit/>
            </a:bodyPr>
            <a:lstStyle/>
            <a:p>
              <a:pPr algn="ctr" defTabSz="685584" hangingPunct="1"/>
              <a:r>
                <a:rPr lang="en-TW" sz="1799" kern="1200" dirty="0">
                  <a:solidFill>
                    <a:srgbClr val="FFFFFF"/>
                  </a:solidFill>
                  <a:latin typeface="STXinwei" panose="02010800040101010101" pitchFamily="2" charset="-122"/>
                  <a:ea typeface="STXinwei" panose="02010800040101010101" pitchFamily="2" charset="-122"/>
                  <a:cs typeface="+mn-cs"/>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3285918" y="3226317"/>
            <a:ext cx="2484853"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84" hangingPunct="1"/>
            <a:r>
              <a:rPr lang="zh-CN" altLang="en-US" sz="1499" kern="1200" dirty="0">
                <a:solidFill>
                  <a:prstClr val="white"/>
                </a:solidFill>
                <a:latin typeface="STXinwei" panose="02010800040101010101" pitchFamily="2" charset="-122"/>
                <a:ea typeface="STXinwei" panose="02010800040101010101" pitchFamily="2" charset="-122"/>
              </a:rPr>
              <a:t>𝛼：</a:t>
            </a:r>
            <a:r>
              <a:rPr lang="en-TW" sz="1499" kern="1200" dirty="0">
                <a:solidFill>
                  <a:prstClr val="white"/>
                </a:solidFill>
                <a:latin typeface="STXinwei" panose="02010800040101010101" pitchFamily="2" charset="-122"/>
                <a:ea typeface="STXinwei" panose="02010800040101010101" pitchFamily="2" charset="-122"/>
              </a:rPr>
              <a:t>映射到抽象系统的</a:t>
            </a:r>
            <a:r>
              <a:rPr lang="en-TW" sz="1499" kern="12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3253428" y="1543779"/>
            <a:ext cx="2484853"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defTabSz="685584" hangingPunct="1"/>
            <a:r>
              <a:rPr lang="zh-CN" altLang="en-US" sz="1499" kern="1200" dirty="0">
                <a:solidFill>
                  <a:prstClr val="white"/>
                </a:solidFill>
                <a:latin typeface="STXinwei" panose="02010800040101010101" pitchFamily="2" charset="-122"/>
                <a:ea typeface="STXinwei" panose="02010800040101010101" pitchFamily="2" charset="-122"/>
              </a:rPr>
              <a:t>𝛾：</a:t>
            </a:r>
            <a:r>
              <a:rPr lang="en-TW" sz="1499" kern="1200" dirty="0">
                <a:solidFill>
                  <a:prstClr val="white"/>
                </a:solidFill>
                <a:latin typeface="STXinwei" panose="02010800040101010101" pitchFamily="2" charset="-122"/>
                <a:ea typeface="STXinwei" panose="02010800040101010101" pitchFamily="2" charset="-122"/>
              </a:rPr>
              <a:t>映射到具象系统的</a:t>
            </a:r>
            <a:r>
              <a:rPr lang="en-TW" sz="1499" kern="12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319774" y="1385210"/>
            <a:ext cx="2883936" cy="2185054"/>
            <a:chOff x="14904529" y="-90362"/>
            <a:chExt cx="358082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584" hangingPunct="1"/>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685584" hangingPunct="1"/>
              <a:endParaRPr lang="en-TW" sz="1799" kern="1200" dirty="0">
                <a:solidFill>
                  <a:prstClr val="white"/>
                </a:solidFill>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5991124" y="763596"/>
              <a:ext cx="1375739" cy="788096"/>
            </a:xfrm>
            <a:prstGeom prst="rect">
              <a:avLst/>
            </a:prstGeom>
            <a:noFill/>
          </p:spPr>
          <p:txBody>
            <a:bodyPr wrap="none" rtlCol="0">
              <a:spAutoFit/>
            </a:bodyPr>
            <a:lstStyle/>
            <a:p>
              <a:pPr algn="ctr" defTabSz="685584" hangingPunct="1"/>
              <a:r>
                <a:rPr lang="en-TW" sz="1799" kern="1200" dirty="0">
                  <a:solidFill>
                    <a:prstClr val="white"/>
                  </a:solidFill>
                  <a:latin typeface="STXinwei" panose="02010800040101010101" pitchFamily="2" charset="-122"/>
                  <a:ea typeface="STXinwei" panose="02010800040101010101" pitchFamily="2" charset="-122"/>
                  <a:cs typeface="+mn-cs"/>
                </a:rPr>
                <a:t>正确的</a:t>
              </a:r>
            </a:p>
            <a:p>
              <a:pPr algn="ctr" defTabSz="685584" hangingPunct="1"/>
              <a:r>
                <a:rPr lang="en-TW" sz="1799" kern="1200" dirty="0">
                  <a:solidFill>
                    <a:prstClr val="white"/>
                  </a:solidFill>
                  <a:latin typeface="STXinwei" panose="02010800040101010101" pitchFamily="2" charset="-122"/>
                  <a:ea typeface="STXinwei" panose="02010800040101010101" pitchFamily="2" charset="-122"/>
                  <a:cs typeface="+mn-cs"/>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802514" cy="450364"/>
            </a:xfrm>
            <a:prstGeom prst="rect">
              <a:avLst/>
            </a:prstGeom>
            <a:noFill/>
          </p:spPr>
          <p:txBody>
            <a:bodyPr wrap="none" rtlCol="0">
              <a:spAutoFit/>
            </a:bodyPr>
            <a:lstStyle/>
            <a:p>
              <a:pPr defTabSz="685584" hangingPunct="1"/>
              <a:r>
                <a:rPr lang="en-TW" sz="1799" kern="1200" dirty="0">
                  <a:solidFill>
                    <a:srgbClr val="FFFFFF"/>
                  </a:solidFill>
                  <a:latin typeface="STXinwei" panose="02010800040101010101" pitchFamily="2" charset="-122"/>
                  <a:ea typeface="STXinwei" panose="02010800040101010101" pitchFamily="2" charset="-122"/>
                  <a:cs typeface="+mn-cs"/>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04529" y="1092858"/>
              <a:ext cx="802516" cy="450364"/>
            </a:xfrm>
            <a:prstGeom prst="rect">
              <a:avLst/>
            </a:prstGeom>
            <a:noFill/>
          </p:spPr>
          <p:txBody>
            <a:bodyPr wrap="none" rtlCol="0">
              <a:spAutoFit/>
            </a:bodyPr>
            <a:lstStyle/>
            <a:p>
              <a:pPr algn="ctr" defTabSz="685584" hangingPunct="1"/>
              <a:r>
                <a:rPr lang="en-TW" sz="1799" kern="1200" dirty="0">
                  <a:solidFill>
                    <a:srgbClr val="FFFFFF"/>
                  </a:solidFill>
                  <a:latin typeface="STXinwei" panose="02010800040101010101" pitchFamily="2" charset="-122"/>
                  <a:ea typeface="STXinwei" panose="02010800040101010101" pitchFamily="2" charset="-122"/>
                  <a:cs typeface="+mn-cs"/>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2768458" y="1151428"/>
            <a:ext cx="3454792" cy="323037"/>
          </a:xfrm>
          <a:prstGeom prst="rect">
            <a:avLst/>
          </a:prstGeom>
          <a:noFill/>
        </p:spPr>
        <p:txBody>
          <a:bodyPr wrap="none" rtlCol="0">
            <a:spAutoFit/>
          </a:bodyPr>
          <a:lstStyle/>
          <a:p>
            <a:pPr algn="ctr" defTabSz="685584" hangingPunct="1"/>
            <a:r>
              <a:rPr lang="en-TW" sz="1499" kern="1200" dirty="0">
                <a:solidFill>
                  <a:prstClr val="black"/>
                </a:solidFill>
                <a:latin typeface="STXinwei" panose="02010800040101010101" pitchFamily="2" charset="-122"/>
                <a:ea typeface="STXinwei" panose="02010800040101010101" pitchFamily="2" charset="-122"/>
                <a:cs typeface="+mn-cs"/>
              </a:rPr>
              <a:t>函子</a:t>
            </a:r>
            <a:r>
              <a:rPr lang="zh-CN" altLang="en-US" sz="1499" kern="1200" dirty="0">
                <a:solidFill>
                  <a:prstClr val="black"/>
                </a:solidFill>
                <a:latin typeface="STXinwei" panose="02010800040101010101" pitchFamily="2" charset="-122"/>
                <a:ea typeface="STXinwei" panose="02010800040101010101" pitchFamily="2" charset="-122"/>
                <a:cs typeface="+mn-cs"/>
              </a:rPr>
              <a:t>：</a:t>
            </a:r>
            <a:r>
              <a:rPr lang="en-TW" sz="1499" kern="1200" dirty="0">
                <a:solidFill>
                  <a:prstClr val="black"/>
                </a:solidFill>
                <a:latin typeface="STXinwei" panose="02010800040101010101" pitchFamily="2" charset="-122"/>
                <a:ea typeface="STXinwei" panose="02010800040101010101" pitchFamily="2" charset="-122"/>
                <a:cs typeface="+mn-cs"/>
              </a:rPr>
              <a:t>比较系统内在结构的映射机制</a:t>
            </a:r>
            <a:r>
              <a:rPr lang="zh-CN" altLang="en-US" sz="1499" kern="1200" dirty="0">
                <a:solidFill>
                  <a:prstClr val="black"/>
                </a:solidFill>
                <a:latin typeface="STXinwei" panose="02010800040101010101" pitchFamily="2" charset="-122"/>
                <a:ea typeface="STXinwei" panose="02010800040101010101" pitchFamily="2" charset="-122"/>
                <a:cs typeface="+mn-cs"/>
              </a:rPr>
              <a:t>。</a:t>
            </a:r>
            <a:endParaRPr lang="en-US" altLang="zh-CN" sz="1499" kern="1200" dirty="0">
              <a:solidFill>
                <a:prstClr val="black"/>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119871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492869" y="847299"/>
            <a:ext cx="6158263" cy="4295197"/>
          </a:xfrm>
          <a:prstGeom prst="rect">
            <a:avLst/>
          </a:prstGeom>
        </p:spPr>
      </p:pic>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从项目审计到物联网系统运营监控的有序数据空间</a:t>
            </a:r>
            <a:endParaRPr sz="1799"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C90A91E2-A9B5-CB46-8CE4-F38A6FCC8BB9}"/>
              </a:ext>
            </a:extLst>
          </p:cNvPr>
          <p:cNvGrpSpPr/>
          <p:nvPr/>
        </p:nvGrpSpPr>
        <p:grpSpPr>
          <a:xfrm>
            <a:off x="367918" y="737588"/>
            <a:ext cx="788453" cy="944722"/>
            <a:chOff x="6755584" y="4387832"/>
            <a:chExt cx="1051681" cy="1260121"/>
          </a:xfrm>
        </p:grpSpPr>
        <p:pic>
          <p:nvPicPr>
            <p:cNvPr id="5" name="Picture 4">
              <a:extLst>
                <a:ext uri="{FF2B5EF4-FFF2-40B4-BE49-F238E27FC236}">
                  <a16:creationId xmlns:a16="http://schemas.microsoft.com/office/drawing/2014/main" id="{D5436769-BDB7-994F-A91C-F7B505B4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6" name="TextBox 5">
              <a:extLst>
                <a:ext uri="{FF2B5EF4-FFF2-40B4-BE49-F238E27FC236}">
                  <a16:creationId xmlns:a16="http://schemas.microsoft.com/office/drawing/2014/main" id="{A97FD1E9-4D68-4543-8476-D885E0604A2F}"/>
                </a:ext>
              </a:extLst>
            </p:cNvPr>
            <p:cNvSpPr txBox="1"/>
            <p:nvPr/>
          </p:nvSpPr>
          <p:spPr>
            <a:xfrm>
              <a:off x="6932325" y="5062949"/>
              <a:ext cx="874940" cy="585004"/>
            </a:xfrm>
            <a:prstGeom prst="rect">
              <a:avLst/>
            </a:prstGeom>
            <a:noFill/>
          </p:spPr>
          <p:txBody>
            <a:bodyPr wrap="none" rtlCol="0">
              <a:spAutoFit/>
            </a:bodyPr>
            <a:lstStyle/>
            <a:p>
              <a:r>
                <a:rPr lang="en-TW" sz="750" dirty="0"/>
                <a:t>Personal</a:t>
              </a:r>
            </a:p>
            <a:p>
              <a:r>
                <a:rPr lang="en-TW" sz="750" dirty="0"/>
                <a:t>Knowledge</a:t>
              </a:r>
            </a:p>
            <a:p>
              <a:r>
                <a:rPr lang="en-TW" sz="750" dirty="0"/>
                <a:t>Container</a:t>
              </a:r>
            </a:p>
          </p:txBody>
        </p:sp>
      </p:grpSp>
    </p:spTree>
    <p:extLst>
      <p:ext uri="{BB962C8B-B14F-4D97-AF65-F5344CB8AC3E}">
        <p14:creationId xmlns:p14="http://schemas.microsoft.com/office/powerpoint/2010/main" val="1146310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mt="20000"/>
          </a:blip>
          <a:srcRect l="16779" t="14848" r="7240" b="8316"/>
          <a:stretch/>
        </p:blipFill>
        <p:spPr>
          <a:xfrm>
            <a:off x="1492867" y="843913"/>
            <a:ext cx="6158263" cy="4295197"/>
          </a:xfrm>
          <a:prstGeom prst="rect">
            <a:avLst/>
          </a:prstGeom>
        </p:spPr>
      </p:pic>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基于AoS的项目审计(Objectives &amp; Key Results, OKRs)动态过程</a:t>
            </a:r>
            <a:endParaRPr sz="1799"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3926539" y="3155911"/>
            <a:ext cx="1290920" cy="819587"/>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6051718" y="3187072"/>
            <a:ext cx="1045100" cy="7643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solidFill>
                  <a:schemeClr val="tx1"/>
                </a:solidFill>
                <a:latin typeface="ACADEMY ENGRAVED LET PLAIN:1.0" panose="02000000000000000000" pitchFamily="2" charset="0"/>
                <a:ea typeface="STXinwei" panose="02010800040101010101" pitchFamily="2" charset="-122"/>
              </a:rPr>
              <a:t>输入</a:t>
            </a:r>
            <a:endParaRPr lang="en-TW" sz="105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cxnSpLocks/>
            <a:stCxn id="10" idx="1"/>
            <a:endCxn id="8" idx="6"/>
          </p:cNvCxnSpPr>
          <p:nvPr/>
        </p:nvCxnSpPr>
        <p:spPr>
          <a:xfrm flipH="1" flipV="1">
            <a:off x="5217459" y="3565704"/>
            <a:ext cx="834258" cy="35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a:endCxn id="14" idx="3"/>
          </p:cNvCxnSpPr>
          <p:nvPr/>
        </p:nvCxnSpPr>
        <p:spPr>
          <a:xfrm flipH="1">
            <a:off x="3345992" y="3565704"/>
            <a:ext cx="5805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047184" y="3155911"/>
            <a:ext cx="1298808" cy="81958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399" dirty="0">
                <a:solidFill>
                  <a:srgbClr val="FF0000"/>
                </a:solidFill>
                <a:latin typeface="STXinwei" panose="02010800040101010101" pitchFamily="2" charset="-122"/>
                <a:ea typeface="STXinwei" panose="02010800040101010101" pitchFamily="2" charset="-122"/>
              </a:rPr>
              <a:t>输出</a:t>
            </a:r>
          </a:p>
          <a:p>
            <a:pPr algn="ctr"/>
            <a:r>
              <a:rPr lang="en-TW" sz="1050" dirty="0">
                <a:solidFill>
                  <a:srgbClr val="FF0000"/>
                </a:solidFill>
                <a:latin typeface="STXinwei" panose="02010800040101010101" pitchFamily="2" charset="-122"/>
                <a:ea typeface="STXinwei" panose="02010800040101010101" pitchFamily="2" charset="-122"/>
              </a:rPr>
              <a:t>Key Results</a:t>
            </a:r>
          </a:p>
        </p:txBody>
      </p:sp>
      <p:sp>
        <p:nvSpPr>
          <p:cNvPr id="17" name="Rectangle 16">
            <a:extLst>
              <a:ext uri="{FF2B5EF4-FFF2-40B4-BE49-F238E27FC236}">
                <a16:creationId xmlns:a16="http://schemas.microsoft.com/office/drawing/2014/main" id="{CF108711-E074-B547-AED0-995E5FC37A3E}"/>
              </a:ext>
            </a:extLst>
          </p:cNvPr>
          <p:cNvSpPr/>
          <p:nvPr/>
        </p:nvSpPr>
        <p:spPr>
          <a:xfrm>
            <a:off x="2296310" y="1945564"/>
            <a:ext cx="5234407" cy="34737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99" dirty="0">
                <a:solidFill>
                  <a:schemeClr val="tx1"/>
                </a:solidFill>
                <a:latin typeface="ACADEMY ENGRAVED LET PLAIN:1.0" panose="02000000000000000000" pitchFamily="2" charset="0"/>
                <a:ea typeface="STXinwei" panose="02010800040101010101" pitchFamily="2" charset="-122"/>
              </a:rPr>
              <a:t>活性条件合约</a:t>
            </a:r>
          </a:p>
        </p:txBody>
      </p:sp>
      <p:sp>
        <p:nvSpPr>
          <p:cNvPr id="18" name="Oval 17">
            <a:extLst>
              <a:ext uri="{FF2B5EF4-FFF2-40B4-BE49-F238E27FC236}">
                <a16:creationId xmlns:a16="http://schemas.microsoft.com/office/drawing/2014/main" id="{CA6041FE-ED60-6E4C-BD2C-DA6CB804D008}"/>
              </a:ext>
            </a:extLst>
          </p:cNvPr>
          <p:cNvSpPr/>
          <p:nvPr/>
        </p:nvSpPr>
        <p:spPr>
          <a:xfrm>
            <a:off x="2261868" y="1527746"/>
            <a:ext cx="5301616" cy="3161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99" dirty="0">
                <a:solidFill>
                  <a:schemeClr val="tx1"/>
                </a:solidFill>
                <a:latin typeface="STXinwei" panose="02010800040101010101" pitchFamily="2" charset="-122"/>
                <a:ea typeface="STXinwei" panose="02010800040101010101" pitchFamily="2" charset="-122"/>
              </a:rPr>
              <a:t>宣告项目的目标 </a:t>
            </a:r>
            <a:r>
              <a:rPr lang="en-US" sz="1499" dirty="0">
                <a:solidFill>
                  <a:schemeClr val="tx1"/>
                </a:solidFill>
                <a:latin typeface="STXinwei" panose="02010800040101010101" pitchFamily="2" charset="-122"/>
                <a:ea typeface="STXinwei" panose="02010800040101010101" pitchFamily="2" charset="-122"/>
              </a:rPr>
              <a:t>(</a:t>
            </a:r>
            <a:r>
              <a:rPr lang="en-US" sz="1499" dirty="0" err="1">
                <a:solidFill>
                  <a:srgbClr val="FF0000"/>
                </a:solidFill>
                <a:latin typeface="STXinwei" panose="02010800040101010101" pitchFamily="2" charset="-122"/>
                <a:ea typeface="STXinwei" panose="02010800040101010101" pitchFamily="2" charset="-122"/>
              </a:rPr>
              <a:t>编码</a:t>
            </a:r>
            <a:r>
              <a:rPr lang="en-US" sz="1499" dirty="0">
                <a:solidFill>
                  <a:schemeClr val="tx1"/>
                </a:solidFill>
                <a:latin typeface="STXinwei" panose="02010800040101010101" pitchFamily="2" charset="-122"/>
                <a:ea typeface="STXinwei" panose="02010800040101010101" pitchFamily="2" charset="-122"/>
              </a:rPr>
              <a:t>)</a:t>
            </a:r>
            <a:endParaRPr lang="en-TW" sz="1499" dirty="0">
              <a:solidFill>
                <a:schemeClr val="tx1"/>
              </a:solidFill>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B12DD6FF-E627-D64F-8B26-C1C728BCEE75}"/>
              </a:ext>
            </a:extLst>
          </p:cNvPr>
          <p:cNvSpPr/>
          <p:nvPr/>
        </p:nvSpPr>
        <p:spPr>
          <a:xfrm>
            <a:off x="327872" y="1960663"/>
            <a:ext cx="1140751" cy="305927"/>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检验输出</a:t>
            </a:r>
          </a:p>
          <a:p>
            <a:pPr algn="ctr"/>
            <a:r>
              <a:rPr lang="en-US" sz="825" dirty="0">
                <a:solidFill>
                  <a:schemeClr val="tx1"/>
                </a:solidFill>
                <a:latin typeface="STXinwei" panose="02010800040101010101" pitchFamily="2" charset="-122"/>
                <a:ea typeface="STXinwei" panose="02010800040101010101" pitchFamily="2" charset="-122"/>
              </a:rPr>
              <a:t>(</a:t>
            </a:r>
            <a:r>
              <a:rPr lang="en-US" sz="825" dirty="0" err="1">
                <a:solidFill>
                  <a:srgbClr val="FF0000"/>
                </a:solidFill>
                <a:latin typeface="STXinwei" panose="02010800040101010101" pitchFamily="2" charset="-122"/>
                <a:ea typeface="STXinwei" panose="02010800040101010101" pitchFamily="2" charset="-122"/>
              </a:rPr>
              <a:t>活性评估</a:t>
            </a:r>
            <a:r>
              <a:rPr lang="en-US" sz="825" dirty="0">
                <a:solidFill>
                  <a:schemeClr val="tx1"/>
                </a:solidFill>
                <a:latin typeface="STXinwei" panose="02010800040101010101" pitchFamily="2" charset="-122"/>
                <a:ea typeface="STXinwei" panose="02010800040101010101" pitchFamily="2" charset="-122"/>
              </a:rPr>
              <a:t>)</a:t>
            </a:r>
            <a:endParaRPr lang="en-TW" sz="825" dirty="0">
              <a:solidFill>
                <a:schemeClr val="tx1"/>
              </a:solidFill>
              <a:latin typeface="STXinwei" panose="02010800040101010101" pitchFamily="2" charset="-122"/>
              <a:ea typeface="STXinwei" panose="02010800040101010101" pitchFamily="2" charset="-122"/>
            </a:endParaRP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4912677" y="1843887"/>
            <a:ext cx="837" cy="1016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63609" y="4085478"/>
            <a:ext cx="1402714" cy="95741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确认</a:t>
            </a:r>
          </a:p>
          <a:p>
            <a:pPr algn="ctr"/>
            <a:r>
              <a:rPr lang="en-TW" sz="1050" dirty="0">
                <a:solidFill>
                  <a:schemeClr val="tx1"/>
                </a:solidFill>
                <a:latin typeface="STXinwei" panose="02010800040101010101" pitchFamily="2" charset="-122"/>
                <a:ea typeface="STXinwei" panose="02010800040101010101" pitchFamily="2" charset="-122"/>
              </a:rPr>
              <a:t>系统边界</a:t>
            </a:r>
          </a:p>
          <a:p>
            <a:pPr algn="ctr"/>
            <a:r>
              <a:rPr lang="en-US" sz="1050" dirty="0">
                <a:solidFill>
                  <a:schemeClr val="tx1"/>
                </a:solidFill>
                <a:latin typeface="STXinwei" panose="02010800040101010101" pitchFamily="2" charset="-122"/>
                <a:ea typeface="STXinwei" panose="02010800040101010101" pitchFamily="2" charset="-122"/>
              </a:rPr>
              <a:t>(</a:t>
            </a:r>
            <a:r>
              <a:rPr lang="en-US" sz="1050" dirty="0" err="1">
                <a:solidFill>
                  <a:srgbClr val="FF0000"/>
                </a:solidFill>
                <a:latin typeface="STXinwei" panose="02010800040101010101" pitchFamily="2" charset="-122"/>
                <a:ea typeface="STXinwei" panose="02010800040101010101" pitchFamily="2" charset="-122"/>
              </a:rPr>
              <a:t>安全评估</a:t>
            </a:r>
            <a:r>
              <a:rPr 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a:p>
            <a:pPr algn="ctr"/>
            <a:endParaRPr lang="en-TW" sz="1050" dirty="0">
              <a:solidFill>
                <a:schemeClr val="tx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1"/>
            <a:endCxn id="28" idx="7"/>
          </p:cNvCxnSpPr>
          <p:nvPr/>
        </p:nvCxnSpPr>
        <p:spPr>
          <a:xfrm flipH="1">
            <a:off x="1260901" y="3565705"/>
            <a:ext cx="786283" cy="6599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898248" y="2266590"/>
            <a:ext cx="1148936" cy="1299115"/>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7596251" y="1115860"/>
            <a:ext cx="1538745" cy="120350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抽象规范</a:t>
            </a:r>
          </a:p>
          <a:p>
            <a:pPr algn="ctr"/>
            <a:r>
              <a:rPr lang="en-TW" altLang="zh-CN" sz="1050" dirty="0">
                <a:solidFill>
                  <a:schemeClr val="tx1"/>
                </a:solidFill>
                <a:latin typeface="STXinwei" panose="02010800040101010101" pitchFamily="2" charset="-122"/>
                <a:ea typeface="STXinwei" panose="02010800040101010101" pitchFamily="2" charset="-122"/>
              </a:rPr>
              <a:t>Abstract</a:t>
            </a:r>
            <a:r>
              <a:rPr lang="zh-CN" altLang="en-US" sz="1050" dirty="0">
                <a:solidFill>
                  <a:schemeClr val="tx1"/>
                </a:solidFill>
                <a:latin typeface="STXinwei" panose="02010800040101010101" pitchFamily="2" charset="-122"/>
                <a:ea typeface="STXinwei" panose="02010800040101010101" pitchFamily="2" charset="-122"/>
              </a:rPr>
              <a:t> </a:t>
            </a:r>
            <a:r>
              <a:rPr lang="en-US" altLang="zh-CN" sz="1050" dirty="0">
                <a:solidFill>
                  <a:schemeClr val="tx1"/>
                </a:solidFill>
                <a:latin typeface="STXinwei" panose="02010800040101010101" pitchFamily="2" charset="-122"/>
                <a:ea typeface="STXinwei" panose="02010800040101010101" pitchFamily="2" charset="-122"/>
              </a:rPr>
              <a:t>Specification</a:t>
            </a:r>
            <a:endParaRPr lang="en-TW" sz="1050"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7709677" y="2774176"/>
            <a:ext cx="1333809" cy="114613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具体实践</a:t>
            </a:r>
          </a:p>
          <a:p>
            <a:pPr algn="ctr"/>
            <a:r>
              <a:rPr lang="en-TW" sz="1050"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8673115" y="2261423"/>
            <a:ext cx="169558" cy="487181"/>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sz="1050"/>
          </a:p>
        </p:txBody>
      </p:sp>
      <p:sp>
        <p:nvSpPr>
          <p:cNvPr id="24" name="Down Arrow 23">
            <a:extLst>
              <a:ext uri="{FF2B5EF4-FFF2-40B4-BE49-F238E27FC236}">
                <a16:creationId xmlns:a16="http://schemas.microsoft.com/office/drawing/2014/main" id="{5DEC135B-62DA-A247-902A-5913D148D531}"/>
              </a:ext>
            </a:extLst>
          </p:cNvPr>
          <p:cNvSpPr/>
          <p:nvPr/>
        </p:nvSpPr>
        <p:spPr>
          <a:xfrm>
            <a:off x="7914815" y="2261423"/>
            <a:ext cx="169558" cy="487181"/>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sz="1050"/>
          </a:p>
        </p:txBody>
      </p:sp>
      <p:sp>
        <p:nvSpPr>
          <p:cNvPr id="26" name="TextBox 25">
            <a:extLst>
              <a:ext uri="{FF2B5EF4-FFF2-40B4-BE49-F238E27FC236}">
                <a16:creationId xmlns:a16="http://schemas.microsoft.com/office/drawing/2014/main" id="{CC2848E0-BC6E-384A-B71C-8CAB90EF5721}"/>
              </a:ext>
            </a:extLst>
          </p:cNvPr>
          <p:cNvSpPr txBox="1"/>
          <p:nvPr/>
        </p:nvSpPr>
        <p:spPr>
          <a:xfrm>
            <a:off x="7560183" y="2297792"/>
            <a:ext cx="453970" cy="253916"/>
          </a:xfrm>
          <a:prstGeom prst="rect">
            <a:avLst/>
          </a:prstGeom>
          <a:noFill/>
        </p:spPr>
        <p:txBody>
          <a:bodyPr wrap="none" rtlCol="0">
            <a:spAutoFit/>
          </a:bodyPr>
          <a:lstStyle/>
          <a:p>
            <a:r>
              <a:rPr lang="en-TW" sz="1050" dirty="0">
                <a:solidFill>
                  <a:schemeClr val="tx1"/>
                </a:solidFill>
                <a:latin typeface="STXinwei" panose="02010800040101010101" pitchFamily="2" charset="-122"/>
                <a:ea typeface="STXinwei" panose="02010800040101010101" pitchFamily="2" charset="-122"/>
              </a:rPr>
              <a:t>收敛</a:t>
            </a:r>
          </a:p>
        </p:txBody>
      </p:sp>
      <p:sp>
        <p:nvSpPr>
          <p:cNvPr id="36" name="TextBox 35">
            <a:extLst>
              <a:ext uri="{FF2B5EF4-FFF2-40B4-BE49-F238E27FC236}">
                <a16:creationId xmlns:a16="http://schemas.microsoft.com/office/drawing/2014/main" id="{31FA20E9-7A52-734F-91D3-720879C92141}"/>
              </a:ext>
            </a:extLst>
          </p:cNvPr>
          <p:cNvSpPr txBox="1"/>
          <p:nvPr/>
        </p:nvSpPr>
        <p:spPr>
          <a:xfrm>
            <a:off x="8801876" y="2310318"/>
            <a:ext cx="415498" cy="230832"/>
          </a:xfrm>
          <a:prstGeom prst="rect">
            <a:avLst/>
          </a:prstGeom>
          <a:noFill/>
        </p:spPr>
        <p:txBody>
          <a:bodyPr wrap="none" rtlCol="0">
            <a:spAutoFit/>
          </a:bodyPr>
          <a:lstStyle/>
          <a:p>
            <a:r>
              <a:rPr lang="en-TW" sz="900" dirty="0">
                <a:solidFill>
                  <a:schemeClr val="tx1"/>
                </a:solidFill>
                <a:latin typeface="STXinwei" panose="02010800040101010101" pitchFamily="2" charset="-122"/>
                <a:ea typeface="STXinwei" panose="02010800040101010101" pitchFamily="2" charset="-122"/>
              </a:rPr>
              <a:t>发散</a:t>
            </a:r>
          </a:p>
        </p:txBody>
      </p:sp>
      <p:sp>
        <p:nvSpPr>
          <p:cNvPr id="31" name="Up-Down Arrow 30">
            <a:extLst>
              <a:ext uri="{FF2B5EF4-FFF2-40B4-BE49-F238E27FC236}">
                <a16:creationId xmlns:a16="http://schemas.microsoft.com/office/drawing/2014/main" id="{C93DC915-C7B0-774A-8C3E-568B3718CA3F}"/>
              </a:ext>
            </a:extLst>
          </p:cNvPr>
          <p:cNvSpPr/>
          <p:nvPr/>
        </p:nvSpPr>
        <p:spPr>
          <a:xfrm>
            <a:off x="8268307" y="2343428"/>
            <a:ext cx="194633" cy="430747"/>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7560183" y="4298882"/>
            <a:ext cx="1690599" cy="577081"/>
          </a:xfrm>
          <a:prstGeom prst="rect">
            <a:avLst/>
          </a:prstGeom>
          <a:noFill/>
        </p:spPr>
        <p:txBody>
          <a:bodyPr wrap="square" rtlCol="0">
            <a:spAutoFit/>
          </a:bodyPr>
          <a:lstStyle/>
          <a:p>
            <a:pPr algn="ctr"/>
            <a:r>
              <a:rPr lang="en-US" sz="1050" dirty="0">
                <a:solidFill>
                  <a:schemeClr val="tx1"/>
                </a:solidFill>
              </a:rPr>
              <a:t>Meta-verse</a:t>
            </a:r>
          </a:p>
          <a:p>
            <a:pPr algn="ctr"/>
            <a:r>
              <a:rPr lang="en-US" sz="1050" dirty="0">
                <a:solidFill>
                  <a:schemeClr val="tx1"/>
                </a:solidFill>
              </a:rPr>
              <a:t>=C</a:t>
            </a:r>
            <a:r>
              <a:rPr lang="en-TW" sz="1050" dirty="0">
                <a:solidFill>
                  <a:schemeClr val="tx1"/>
                </a:solidFill>
              </a:rPr>
              <a:t>onvergence ∧ Divergence</a:t>
            </a:r>
          </a:p>
        </p:txBody>
      </p:sp>
      <p:sp>
        <p:nvSpPr>
          <p:cNvPr id="30" name="TextBox 29">
            <a:extLst>
              <a:ext uri="{FF2B5EF4-FFF2-40B4-BE49-F238E27FC236}">
                <a16:creationId xmlns:a16="http://schemas.microsoft.com/office/drawing/2014/main" id="{E8CEC02E-4339-C741-A73D-2DD496A01F7C}"/>
              </a:ext>
            </a:extLst>
          </p:cNvPr>
          <p:cNvSpPr txBox="1"/>
          <p:nvPr/>
        </p:nvSpPr>
        <p:spPr>
          <a:xfrm>
            <a:off x="7547764" y="496261"/>
            <a:ext cx="1690599" cy="646331"/>
          </a:xfrm>
          <a:prstGeom prst="rect">
            <a:avLst/>
          </a:prstGeom>
          <a:noFill/>
        </p:spPr>
        <p:txBody>
          <a:bodyPr wrap="square" rtlCol="0">
            <a:spAutoFit/>
          </a:bodyPr>
          <a:lstStyle/>
          <a:p>
            <a:pPr algn="ctr"/>
            <a:r>
              <a:rPr lang="en-US" sz="1200" dirty="0">
                <a:solidFill>
                  <a:schemeClr val="tx1"/>
                </a:solidFill>
              </a:rPr>
              <a:t>Uni-verse</a:t>
            </a:r>
          </a:p>
          <a:p>
            <a:pPr algn="ctr"/>
            <a:r>
              <a:rPr lang="en-US" sz="1200" dirty="0">
                <a:solidFill>
                  <a:schemeClr val="tx1"/>
                </a:solidFill>
              </a:rPr>
              <a:t>=C</a:t>
            </a:r>
            <a:r>
              <a:rPr lang="en-TW" sz="1200" dirty="0">
                <a:solidFill>
                  <a:schemeClr val="tx1"/>
                </a:solidFill>
              </a:rPr>
              <a:t>onvergence ∨ Diverse</a:t>
            </a:r>
          </a:p>
        </p:txBody>
      </p:sp>
      <p:sp>
        <p:nvSpPr>
          <p:cNvPr id="35" name="Rectangle 34">
            <a:extLst>
              <a:ext uri="{FF2B5EF4-FFF2-40B4-BE49-F238E27FC236}">
                <a16:creationId xmlns:a16="http://schemas.microsoft.com/office/drawing/2014/main" id="{C1D2143B-DDA0-354A-9335-C66E56D569E2}"/>
              </a:ext>
            </a:extLst>
          </p:cNvPr>
          <p:cNvSpPr/>
          <p:nvPr/>
        </p:nvSpPr>
        <p:spPr>
          <a:xfrm>
            <a:off x="2282913" y="4248941"/>
            <a:ext cx="5247804" cy="62686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99" dirty="0">
                <a:solidFill>
                  <a:schemeClr val="tx1"/>
                </a:solidFill>
                <a:latin typeface="STXinwei" panose="02010800040101010101" pitchFamily="2" charset="-122"/>
                <a:ea typeface="STXinwei" panose="02010800040101010101" pitchFamily="2" charset="-122"/>
              </a:rPr>
              <a:t>安全性陈述</a:t>
            </a:r>
          </a:p>
          <a:p>
            <a:pPr algn="ctr"/>
            <a:r>
              <a:rPr lang="zh-CN" altLang="en-US" sz="1499" dirty="0">
                <a:solidFill>
                  <a:schemeClr val="tx1"/>
                </a:solidFill>
                <a:latin typeface="STXinwei" panose="02010800040101010101" pitchFamily="2" charset="-122"/>
                <a:ea typeface="STXinwei" panose="02010800040101010101" pitchFamily="2" charset="-122"/>
              </a:rPr>
              <a:t>（</a:t>
            </a:r>
            <a:r>
              <a:rPr lang="en-TW" sz="1499" dirty="0">
                <a:solidFill>
                  <a:schemeClr val="tx1"/>
                </a:solidFill>
                <a:latin typeface="STXinwei" panose="02010800040101010101" pitchFamily="2" charset="-122"/>
                <a:ea typeface="STXinwei" panose="02010800040101010101" pitchFamily="2" charset="-122"/>
              </a:rPr>
              <a:t>Safety Criteria Statement</a:t>
            </a:r>
            <a:r>
              <a:rPr lang="zh-CN" altLang="en-US" sz="1499" dirty="0">
                <a:solidFill>
                  <a:schemeClr val="tx1"/>
                </a:solidFill>
                <a:latin typeface="STXinwei" panose="02010800040101010101" pitchFamily="2" charset="-122"/>
                <a:ea typeface="STXinwei" panose="02010800040101010101" pitchFamily="2" charset="-122"/>
              </a:rPr>
              <a:t>）</a:t>
            </a:r>
            <a:endParaRPr lang="en-TW" sz="1499"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a:off x="1466324" y="4562374"/>
            <a:ext cx="816589" cy="18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344B274-88AF-B547-B1F7-F44ECDE3474E}"/>
              </a:ext>
            </a:extLst>
          </p:cNvPr>
          <p:cNvSpPr/>
          <p:nvPr/>
        </p:nvSpPr>
        <p:spPr>
          <a:xfrm>
            <a:off x="63610" y="1549106"/>
            <a:ext cx="1415986" cy="30195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rgbClr val="FF0000"/>
                </a:solidFill>
                <a:latin typeface="STXinwei" panose="02010800040101010101" pitchFamily="2" charset="-122"/>
                <a:ea typeface="STXinwei" panose="02010800040101010101" pitchFamily="2" charset="-122"/>
              </a:rPr>
              <a:t>项目目标</a:t>
            </a:r>
            <a:endParaRPr lang="en-US" sz="1050" dirty="0">
              <a:solidFill>
                <a:srgbClr val="FF0000"/>
              </a:solidFill>
              <a:latin typeface="STXinwei" panose="02010800040101010101" pitchFamily="2" charset="-122"/>
              <a:ea typeface="STXinwei" panose="02010800040101010101" pitchFamily="2" charset="-122"/>
            </a:endParaRPr>
          </a:p>
          <a:p>
            <a:pPr algn="ctr"/>
            <a:r>
              <a:rPr lang="en-US" sz="1050" dirty="0">
                <a:solidFill>
                  <a:srgbClr val="FF0000"/>
                </a:solidFill>
                <a:latin typeface="STXinwei" panose="02010800040101010101" pitchFamily="2" charset="-122"/>
                <a:ea typeface="STXinwei" panose="02010800040101010101" pitchFamily="2" charset="-122"/>
              </a:rPr>
              <a:t>Objectives</a:t>
            </a:r>
            <a:endParaRPr lang="en-TW" sz="1050" dirty="0">
              <a:solidFill>
                <a:srgbClr val="FF0000"/>
              </a:solidFill>
              <a:latin typeface="STXinwei" panose="02010800040101010101" pitchFamily="2" charset="-122"/>
              <a:ea typeface="STXinwei" panose="02010800040101010101" pitchFamily="2" charset="-122"/>
            </a:endParaRPr>
          </a:p>
        </p:txBody>
      </p:sp>
      <p:cxnSp>
        <p:nvCxnSpPr>
          <p:cNvPr id="95" name="Straight Arrow Connector 94">
            <a:extLst>
              <a:ext uri="{FF2B5EF4-FFF2-40B4-BE49-F238E27FC236}">
                <a16:creationId xmlns:a16="http://schemas.microsoft.com/office/drawing/2014/main" id="{7D503EA2-4E79-6E43-9C73-3D04162F8D04}"/>
              </a:ext>
            </a:extLst>
          </p:cNvPr>
          <p:cNvCxnSpPr>
            <a:cxnSpLocks/>
            <a:stCxn id="17" idx="1"/>
            <a:endCxn id="19" idx="6"/>
          </p:cNvCxnSpPr>
          <p:nvPr/>
        </p:nvCxnSpPr>
        <p:spPr>
          <a:xfrm flipH="1" flipV="1">
            <a:off x="1468624" y="2113627"/>
            <a:ext cx="827686" cy="5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60CD581-0641-0541-BDF6-AEEFAC86BEFA}"/>
              </a:ext>
            </a:extLst>
          </p:cNvPr>
          <p:cNvSpPr/>
          <p:nvPr/>
        </p:nvSpPr>
        <p:spPr>
          <a:xfrm>
            <a:off x="2265868" y="1122558"/>
            <a:ext cx="5281896" cy="26686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ACADEMY ENGRAVED LET PLAIN:1.0" panose="02000000000000000000" pitchFamily="2" charset="0"/>
                <a:ea typeface="STXinwei" panose="02010800040101010101" pitchFamily="2" charset="-122"/>
              </a:rPr>
              <a:t>时空背景参数</a:t>
            </a:r>
            <a:r>
              <a:rPr lang="zh-CN" altLang="en-US" sz="1050" dirty="0">
                <a:solidFill>
                  <a:schemeClr val="tx1"/>
                </a:solidFill>
                <a:latin typeface="ACADEMY ENGRAVED LET PLAIN:1.0" panose="02000000000000000000" pitchFamily="2" charset="0"/>
                <a:ea typeface="STXinwei" panose="02010800040101010101" pitchFamily="2" charset="-122"/>
              </a:rPr>
              <a:t>、例如时间戳、版本名称、参与单位与参与者的身份</a:t>
            </a:r>
            <a:endParaRPr lang="en-TW" sz="1050" dirty="0">
              <a:solidFill>
                <a:schemeClr val="tx1"/>
              </a:solidFill>
              <a:latin typeface="ACADEMY ENGRAVED LET PLAIN:1.0" panose="02000000000000000000" pitchFamily="2" charset="0"/>
              <a:ea typeface="STXinwei" panose="02010800040101010101" pitchFamily="2" charset="-122"/>
            </a:endParaRPr>
          </a:p>
        </p:txBody>
      </p:sp>
      <p:cxnSp>
        <p:nvCxnSpPr>
          <p:cNvPr id="12775" name="Straight Arrow Connector 12774">
            <a:extLst>
              <a:ext uri="{FF2B5EF4-FFF2-40B4-BE49-F238E27FC236}">
                <a16:creationId xmlns:a16="http://schemas.microsoft.com/office/drawing/2014/main" id="{2E6FB115-1721-894E-947E-6DD536A09214}"/>
              </a:ext>
            </a:extLst>
          </p:cNvPr>
          <p:cNvCxnSpPr>
            <a:cxnSpLocks/>
            <a:stCxn id="96" idx="2"/>
            <a:endCxn id="18" idx="0"/>
          </p:cNvCxnSpPr>
          <p:nvPr/>
        </p:nvCxnSpPr>
        <p:spPr>
          <a:xfrm>
            <a:off x="4906816" y="1389418"/>
            <a:ext cx="5860" cy="138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0E5FCFA-FF94-A34C-B838-9A75F906C8F6}"/>
              </a:ext>
            </a:extLst>
          </p:cNvPr>
          <p:cNvCxnSpPr>
            <a:cxnSpLocks/>
            <a:endCxn id="42" idx="2"/>
          </p:cNvCxnSpPr>
          <p:nvPr/>
        </p:nvCxnSpPr>
        <p:spPr>
          <a:xfrm flipV="1">
            <a:off x="764966" y="1851057"/>
            <a:ext cx="6636" cy="1096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29F66-D421-8D4A-8EC3-D55F01D43D2B}"/>
              </a:ext>
            </a:extLst>
          </p:cNvPr>
          <p:cNvCxnSpPr>
            <a:cxnSpLocks/>
            <a:stCxn id="28" idx="1"/>
          </p:cNvCxnSpPr>
          <p:nvPr/>
        </p:nvCxnSpPr>
        <p:spPr>
          <a:xfrm flipV="1">
            <a:off x="269032" y="1882219"/>
            <a:ext cx="0" cy="23434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3BC6452-8EF8-A64F-8B26-33FCA62AD552}"/>
              </a:ext>
            </a:extLst>
          </p:cNvPr>
          <p:cNvSpPr/>
          <p:nvPr/>
        </p:nvSpPr>
        <p:spPr>
          <a:xfrm>
            <a:off x="63610" y="1095841"/>
            <a:ext cx="1415986" cy="305927"/>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设定项目背景</a:t>
            </a:r>
          </a:p>
        </p:txBody>
      </p:sp>
      <p:cxnSp>
        <p:nvCxnSpPr>
          <p:cNvPr id="155" name="Straight Arrow Connector 154">
            <a:extLst>
              <a:ext uri="{FF2B5EF4-FFF2-40B4-BE49-F238E27FC236}">
                <a16:creationId xmlns:a16="http://schemas.microsoft.com/office/drawing/2014/main" id="{CFC9409B-9EC9-9842-A5F2-A8C913BEAA32}"/>
              </a:ext>
            </a:extLst>
          </p:cNvPr>
          <p:cNvCxnSpPr>
            <a:cxnSpLocks/>
            <a:stCxn id="154" idx="6"/>
            <a:endCxn id="96" idx="1"/>
          </p:cNvCxnSpPr>
          <p:nvPr/>
        </p:nvCxnSpPr>
        <p:spPr>
          <a:xfrm>
            <a:off x="1479595" y="1248805"/>
            <a:ext cx="786273" cy="71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71CB2C-D313-9A47-BA62-9FF987D0F1D7}"/>
              </a:ext>
            </a:extLst>
          </p:cNvPr>
          <p:cNvCxnSpPr>
            <a:cxnSpLocks/>
            <a:stCxn id="42" idx="0"/>
            <a:endCxn id="154" idx="4"/>
          </p:cNvCxnSpPr>
          <p:nvPr/>
        </p:nvCxnSpPr>
        <p:spPr>
          <a:xfrm flipV="1">
            <a:off x="771603" y="1401768"/>
            <a:ext cx="0" cy="1473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60CA9866-DEB0-DF4A-884B-D275AEF0ACEB}"/>
              </a:ext>
            </a:extLst>
          </p:cNvPr>
          <p:cNvSpPr/>
          <p:nvPr/>
        </p:nvSpPr>
        <p:spPr>
          <a:xfrm>
            <a:off x="3792522" y="2439694"/>
            <a:ext cx="2241984" cy="3161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生成具体方案</a:t>
            </a:r>
            <a:r>
              <a:rPr lang="en-US" sz="1200" dirty="0">
                <a:solidFill>
                  <a:schemeClr val="tx1"/>
                </a:solidFill>
                <a:latin typeface="STXinwei" panose="02010800040101010101" pitchFamily="2" charset="-122"/>
                <a:ea typeface="STXinwei" panose="02010800040101010101" pitchFamily="2" charset="-122"/>
              </a:rPr>
              <a:t> (</a:t>
            </a:r>
            <a:r>
              <a:rPr lang="en-US" sz="1200" dirty="0" err="1">
                <a:solidFill>
                  <a:srgbClr val="FF0000"/>
                </a:solidFill>
                <a:latin typeface="STXinwei" panose="02010800040101010101" pitchFamily="2" charset="-122"/>
                <a:ea typeface="STXinwei" panose="02010800040101010101" pitchFamily="2" charset="-122"/>
              </a:rPr>
              <a:t>枚举</a:t>
            </a:r>
            <a:r>
              <a:rPr lang="en-US" sz="1200" dirty="0">
                <a:solidFill>
                  <a:schemeClr val="tx1"/>
                </a:solidFill>
                <a:latin typeface="STXinwei" panose="02010800040101010101" pitchFamily="2" charset="-122"/>
                <a:ea typeface="STXinwei" panose="02010800040101010101" pitchFamily="2" charset="-122"/>
              </a:rPr>
              <a:t>)</a:t>
            </a:r>
            <a:endParaRPr lang="en-TW" sz="1200" dirty="0">
              <a:solidFill>
                <a:schemeClr val="tx1"/>
              </a:solidFill>
              <a:latin typeface="STXinwei" panose="02010800040101010101" pitchFamily="2" charset="-122"/>
              <a:ea typeface="STXinwei" panose="02010800040101010101" pitchFamily="2" charset="-122"/>
            </a:endParaRPr>
          </a:p>
        </p:txBody>
      </p:sp>
      <p:cxnSp>
        <p:nvCxnSpPr>
          <p:cNvPr id="184" name="Straight Arrow Connector 183">
            <a:extLst>
              <a:ext uri="{FF2B5EF4-FFF2-40B4-BE49-F238E27FC236}">
                <a16:creationId xmlns:a16="http://schemas.microsoft.com/office/drawing/2014/main" id="{4C8C6D00-5DEA-6E4A-95D2-A0B57CB5B571}"/>
              </a:ext>
            </a:extLst>
          </p:cNvPr>
          <p:cNvCxnSpPr>
            <a:cxnSpLocks/>
            <a:stCxn id="17" idx="2"/>
            <a:endCxn id="178" idx="0"/>
          </p:cNvCxnSpPr>
          <p:nvPr/>
        </p:nvCxnSpPr>
        <p:spPr>
          <a:xfrm>
            <a:off x="4913514" y="2292942"/>
            <a:ext cx="0" cy="1467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AACFAD13-05DB-734B-A552-2A9E56ABB41A}"/>
              </a:ext>
            </a:extLst>
          </p:cNvPr>
          <p:cNvSpPr/>
          <p:nvPr/>
        </p:nvSpPr>
        <p:spPr>
          <a:xfrm>
            <a:off x="1664423" y="2924463"/>
            <a:ext cx="5895759" cy="114613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solidFill>
                <a:schemeClr val="tx1"/>
              </a:solidFill>
              <a:latin typeface="STXinwei" panose="02010800040101010101" pitchFamily="2" charset="-122"/>
              <a:ea typeface="STXinwei" panose="02010800040101010101" pitchFamily="2" charset="-122"/>
            </a:endParaRPr>
          </a:p>
        </p:txBody>
      </p:sp>
      <p:cxnSp>
        <p:nvCxnSpPr>
          <p:cNvPr id="191" name="Straight Arrow Connector 190">
            <a:extLst>
              <a:ext uri="{FF2B5EF4-FFF2-40B4-BE49-F238E27FC236}">
                <a16:creationId xmlns:a16="http://schemas.microsoft.com/office/drawing/2014/main" id="{D25141A3-0D8D-0D4B-B1CF-06EEE8EC2CF6}"/>
              </a:ext>
            </a:extLst>
          </p:cNvPr>
          <p:cNvCxnSpPr>
            <a:cxnSpLocks/>
            <a:stCxn id="178" idx="4"/>
          </p:cNvCxnSpPr>
          <p:nvPr/>
        </p:nvCxnSpPr>
        <p:spPr>
          <a:xfrm>
            <a:off x="4913514" y="2755835"/>
            <a:ext cx="0" cy="1580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3A2F2BC-DB62-5145-BA10-6A55EE0F2BC8}"/>
              </a:ext>
            </a:extLst>
          </p:cNvPr>
          <p:cNvSpPr/>
          <p:nvPr/>
        </p:nvSpPr>
        <p:spPr>
          <a:xfrm>
            <a:off x="1747582" y="2986763"/>
            <a:ext cx="5895759" cy="114613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solidFill>
                <a:schemeClr val="tx1"/>
              </a:solidFill>
              <a:latin typeface="STXinwei" panose="02010800040101010101" pitchFamily="2" charset="-122"/>
              <a:ea typeface="STXinwei" panose="02010800040101010101" pitchFamily="2" charset="-122"/>
            </a:endParaRPr>
          </a:p>
        </p:txBody>
      </p:sp>
      <p:sp>
        <p:nvSpPr>
          <p:cNvPr id="59" name="Rectangle 58">
            <a:extLst>
              <a:ext uri="{FF2B5EF4-FFF2-40B4-BE49-F238E27FC236}">
                <a16:creationId xmlns:a16="http://schemas.microsoft.com/office/drawing/2014/main" id="{FDE16B91-343A-2C46-A529-9D9C270C29BD}"/>
              </a:ext>
            </a:extLst>
          </p:cNvPr>
          <p:cNvSpPr/>
          <p:nvPr/>
        </p:nvSpPr>
        <p:spPr>
          <a:xfrm>
            <a:off x="1840788" y="3049062"/>
            <a:ext cx="5895759" cy="1146134"/>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6904639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graphicFrame>
        <p:nvGraphicFramePr>
          <p:cNvPr id="6" name="Diagram 5">
            <a:extLst>
              <a:ext uri="{FF2B5EF4-FFF2-40B4-BE49-F238E27FC236}">
                <a16:creationId xmlns:a16="http://schemas.microsoft.com/office/drawing/2014/main" id="{83127E99-0611-D84C-B315-0F62663D65DC}"/>
              </a:ext>
            </a:extLst>
          </p:cNvPr>
          <p:cNvGraphicFramePr/>
          <p:nvPr>
            <p:extLst>
              <p:ext uri="{D42A27DB-BD31-4B8C-83A1-F6EECF244321}">
                <p14:modId xmlns:p14="http://schemas.microsoft.com/office/powerpoint/2010/main" val="2148263484"/>
              </p:ext>
            </p:extLst>
          </p:nvPr>
        </p:nvGraphicFramePr>
        <p:xfrm>
          <a:off x="6388575" y="2457531"/>
          <a:ext cx="2231172" cy="21664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A78703C4-E2CD-D64D-8BF9-DE6F00D5A84B}"/>
              </a:ext>
            </a:extLst>
          </p:cNvPr>
          <p:cNvSpPr txBox="1"/>
          <p:nvPr/>
        </p:nvSpPr>
        <p:spPr>
          <a:xfrm>
            <a:off x="6344388" y="4790651"/>
            <a:ext cx="231954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Maslow’s Hierarchy of Needs</a:t>
            </a:r>
          </a:p>
        </p:txBody>
      </p:sp>
      <p:cxnSp>
        <p:nvCxnSpPr>
          <p:cNvPr id="11" name="Straight Arrow Connector 10">
            <a:extLst>
              <a:ext uri="{FF2B5EF4-FFF2-40B4-BE49-F238E27FC236}">
                <a16:creationId xmlns:a16="http://schemas.microsoft.com/office/drawing/2014/main" id="{E5AF393E-D383-4B44-A32B-43413DF37BBB}"/>
              </a:ext>
            </a:extLst>
          </p:cNvPr>
          <p:cNvCxnSpPr>
            <a:cxnSpLocks/>
          </p:cNvCxnSpPr>
          <p:nvPr/>
        </p:nvCxnSpPr>
        <p:spPr>
          <a:xfrm flipH="1" flipV="1">
            <a:off x="6685936" y="2040892"/>
            <a:ext cx="344129" cy="977611"/>
          </a:xfrm>
          <a:prstGeom prst="straightConnector1">
            <a:avLst/>
          </a:prstGeom>
          <a:noFill/>
          <a:ln w="1270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1330926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3469882926"/>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99344181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fontScale="90000"/>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系统设计方法论</a:t>
            </a:r>
            <a:r>
              <a:rPr lang="zh-CN" altLang="en-US" sz="1799"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1799" dirty="0">
                <a:solidFill>
                  <a:srgbClr val="C00000"/>
                </a:solidFill>
                <a:latin typeface="STXinwei" panose="02010800040101010101" pitchFamily="2" charset="-122"/>
                <a:ea typeface="STXinwei" panose="02010800040101010101" pitchFamily="2" charset="-122"/>
                <a:cs typeface="Arial" charset="0"/>
              </a:rPr>
            </a:br>
            <a:r>
              <a:rPr lang="en-US" altLang="zh-CN" sz="1799" dirty="0">
                <a:solidFill>
                  <a:srgbClr val="C00000"/>
                </a:solidFill>
                <a:latin typeface="STXinwei" panose="02010800040101010101" pitchFamily="2" charset="-122"/>
                <a:ea typeface="STXinwei" panose="02010800040101010101" pitchFamily="2" charset="-122"/>
                <a:cs typeface="Arial" charset="0"/>
              </a:rPr>
              <a:t>(Patrick &amp; </a:t>
            </a:r>
            <a:r>
              <a:rPr lang="en-US" altLang="zh-CN" sz="1799" dirty="0" err="1">
                <a:solidFill>
                  <a:srgbClr val="C00000"/>
                </a:solidFill>
                <a:latin typeface="STXinwei" panose="02010800040101010101" pitchFamily="2" charset="-122"/>
                <a:ea typeface="STXinwei" panose="02010800040101010101" pitchFamily="2" charset="-122"/>
                <a:cs typeface="Arial" charset="0"/>
              </a:rPr>
              <a:t>Radhia</a:t>
            </a:r>
            <a:r>
              <a:rPr lang="en-US" altLang="zh-CN" sz="1799" dirty="0">
                <a:solidFill>
                  <a:srgbClr val="C00000"/>
                </a:solidFill>
                <a:latin typeface="STXinwei" panose="02010800040101010101" pitchFamily="2" charset="-122"/>
                <a:ea typeface="STXinwei" panose="02010800040101010101" pitchFamily="2" charset="-122"/>
                <a:cs typeface="Arial" charset="0"/>
              </a:rPr>
              <a:t> </a:t>
            </a:r>
            <a:r>
              <a:rPr lang="en-US" altLang="zh-CN" sz="1799" dirty="0" err="1">
                <a:solidFill>
                  <a:srgbClr val="C00000"/>
                </a:solidFill>
                <a:latin typeface="STXinwei" panose="02010800040101010101" pitchFamily="2" charset="-122"/>
                <a:ea typeface="STXinwei" panose="02010800040101010101" pitchFamily="2" charset="-122"/>
                <a:cs typeface="Arial" charset="0"/>
              </a:rPr>
              <a:t>Cousot</a:t>
            </a:r>
            <a:r>
              <a:rPr lang="zh-CN" altLang="en-US" sz="1799"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1799" dirty="0">
                <a:solidFill>
                  <a:srgbClr val="C00000"/>
                </a:solidFill>
                <a:latin typeface="STXinwei" panose="02010800040101010101" pitchFamily="2" charset="-122"/>
                <a:ea typeface="STXinwei" panose="02010800040101010101" pitchFamily="2" charset="-122"/>
                <a:cs typeface="Arial" charset="0"/>
              </a:rPr>
              <a:t>)</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kern="1200">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kern="1200">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defTabSz="685584" hangingPunct="1"/>
            <a:r>
              <a:rPr lang="en" sz="2399" b="1" kern="120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kern="1200">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en-TW" sz="2399" kern="1200" dirty="0">
                <a:solidFill>
                  <a:prstClr val="black"/>
                </a:solidFill>
                <a:latin typeface="STXinwei" panose="02010800040101010101" pitchFamily="2" charset="-122"/>
                <a:ea typeface="STXinwei" panose="02010800040101010101" pitchFamily="2" charset="-122"/>
                <a:cs typeface="+mn-cs"/>
              </a:rPr>
              <a:t>可靠性</a:t>
            </a:r>
            <a:r>
              <a:rPr lang="zh-CN" altLang="en-US" sz="2399" kern="1200" dirty="0">
                <a:solidFill>
                  <a:prstClr val="black"/>
                </a:solidFill>
                <a:latin typeface="STXinwei" panose="02010800040101010101" pitchFamily="2" charset="-122"/>
                <a:ea typeface="STXinwei" panose="02010800040101010101" pitchFamily="2" charset="-122"/>
                <a:cs typeface="+mn-cs"/>
              </a:rPr>
              <a:t>）</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en-TW" sz="2399" kern="1200" dirty="0">
                <a:solidFill>
                  <a:prstClr val="black"/>
                </a:solidFill>
                <a:latin typeface="STXinwei" panose="02010800040101010101" pitchFamily="2" charset="-122"/>
                <a:ea typeface="STXinwei" panose="02010800040101010101" pitchFamily="2" charset="-122"/>
                <a:cs typeface="+mn-cs"/>
              </a:rPr>
              <a:t>精确性</a:t>
            </a:r>
            <a:r>
              <a:rPr lang="zh-CN" altLang="en-US" sz="2399" kern="1200" dirty="0">
                <a:solidFill>
                  <a:prstClr val="black"/>
                </a:solidFill>
                <a:latin typeface="STXinwei" panose="02010800040101010101" pitchFamily="2" charset="-122"/>
                <a:ea typeface="STXinwei" panose="02010800040101010101" pitchFamily="2" charset="-122"/>
                <a:cs typeface="+mn-cs"/>
              </a:rPr>
              <a:t>）</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pPr defTabSz="685584" hangingPunct="1"/>
            <a:r>
              <a:rPr lang="zh-CN" altLang="en-US" sz="2399" kern="1200" dirty="0">
                <a:solidFill>
                  <a:prstClr val="black"/>
                </a:solidFill>
                <a:latin typeface="STXinwei" panose="02010800040101010101" pitchFamily="2" charset="-122"/>
                <a:ea typeface="STXinwei" panose="02010800040101010101" pitchFamily="2" charset="-122"/>
                <a:cs typeface="+mn-cs"/>
              </a:rPr>
              <a:t>（</a:t>
            </a:r>
            <a:r>
              <a:rPr lang="zh-CN" altLang="en-TW" sz="2399" kern="1200" dirty="0">
                <a:solidFill>
                  <a:prstClr val="black"/>
                </a:solidFill>
                <a:latin typeface="STXinwei" panose="02010800040101010101" pitchFamily="2" charset="-122"/>
                <a:ea typeface="STXinwei" panose="02010800040101010101" pitchFamily="2" charset="-122"/>
                <a:cs typeface="+mn-cs"/>
              </a:rPr>
              <a:t>可</a:t>
            </a:r>
            <a:r>
              <a:rPr lang="zh-CN" altLang="en-US" sz="2399" kern="1200" dirty="0">
                <a:solidFill>
                  <a:prstClr val="black"/>
                </a:solidFill>
                <a:latin typeface="STXinwei" panose="02010800040101010101" pitchFamily="2" charset="-122"/>
                <a:ea typeface="STXinwei" panose="02010800040101010101" pitchFamily="2" charset="-122"/>
                <a:cs typeface="+mn-cs"/>
              </a:rPr>
              <a:t>终止）</a:t>
            </a:r>
            <a:endParaRPr lang="en-TW" sz="2399" kern="1200" dirty="0">
              <a:solidFill>
                <a:prstClr val="black"/>
              </a:solidFill>
              <a:latin typeface="STXinwei" panose="02010800040101010101" pitchFamily="2" charset="-122"/>
              <a:ea typeface="STXinwei" panose="02010800040101010101" pitchFamily="2" charset="-122"/>
              <a:cs typeface="+mn-cs"/>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6"/>
            <a:ext cx="3080409" cy="922817"/>
          </a:xfrm>
          <a:prstGeom prst="rect">
            <a:avLst/>
          </a:prstGeom>
          <a:noFill/>
        </p:spPr>
        <p:txBody>
          <a:bodyPr wrap="square" rtlCol="0">
            <a:spAutoFit/>
          </a:bodyPr>
          <a:lstStyle/>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标示语义</a:t>
            </a:r>
            <a:r>
              <a:rPr lang="en-US" altLang="zh-CN" sz="1349" dirty="0">
                <a:solidFill>
                  <a:prstClr val="black"/>
                </a:solidFill>
                <a:latin typeface="STXinwei" panose="02010800040101010101" pitchFamily="2" charset="-122"/>
                <a:ea typeface="STXinwei" panose="02010800040101010101" pitchFamily="2" charset="-122"/>
                <a:cs typeface="+mn-cs"/>
              </a:rPr>
              <a:t>(</a:t>
            </a:r>
            <a:r>
              <a:rPr lang="zh-CN" altLang="en-US" sz="1349" dirty="0">
                <a:solidFill>
                  <a:prstClr val="black"/>
                </a:solidFill>
                <a:latin typeface="STXinwei" panose="02010800040101010101" pitchFamily="2" charset="-122"/>
                <a:ea typeface="STXinwei" panose="02010800040101010101" pitchFamily="2" charset="-122"/>
                <a:cs typeface="+mn-cs"/>
              </a:rPr>
              <a:t>命名空间</a:t>
            </a:r>
            <a:r>
              <a:rPr lang="en-US" altLang="zh-CN" sz="1349" dirty="0">
                <a:solidFill>
                  <a:prstClr val="black"/>
                </a:solidFill>
                <a:latin typeface="STXinwei" panose="02010800040101010101" pitchFamily="2" charset="-122"/>
                <a:ea typeface="STXinwei" panose="02010800040101010101" pitchFamily="2" charset="-122"/>
                <a:cs typeface="+mn-cs"/>
              </a:rPr>
              <a:t>)</a:t>
            </a:r>
            <a:r>
              <a:rPr lang="zh-CN" altLang="en-US" sz="1349" dirty="0">
                <a:solidFill>
                  <a:prstClr val="black"/>
                </a:solidFill>
                <a:latin typeface="STXinwei" panose="02010800040101010101" pitchFamily="2" charset="-122"/>
                <a:ea typeface="STXinwei" panose="02010800040101010101" pitchFamily="2" charset="-122"/>
                <a:cs typeface="+mn-cs"/>
              </a:rPr>
              <a:t>的精确程度</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可根据应用场景的需求，</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即时地调用可供决策的</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5858644" y="4090475"/>
            <a:ext cx="3127780" cy="507575"/>
          </a:xfrm>
          <a:prstGeom prst="rect">
            <a:avLst/>
          </a:prstGeom>
          <a:noFill/>
        </p:spPr>
        <p:txBody>
          <a:bodyPr wrap="none" rtlCol="0">
            <a:spAutoFit/>
          </a:bodyPr>
          <a:lstStyle/>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在有限的时间与计算资源内</a:t>
            </a:r>
            <a:endParaRPr lang="en-US" altLang="zh-CN" sz="1349" dirty="0">
              <a:solidFill>
                <a:prstClr val="black"/>
              </a:solidFill>
              <a:latin typeface="STXinwei" panose="02010800040101010101" pitchFamily="2" charset="-122"/>
              <a:ea typeface="STXinwei" panose="02010800040101010101" pitchFamily="2" charset="-122"/>
              <a:cs typeface="+mn-cs"/>
            </a:endParaRPr>
          </a:p>
          <a:p>
            <a:pPr marL="342793" lvl="1" algn="ctr" defTabSz="685584" hangingPunct="1"/>
            <a:r>
              <a:rPr lang="zh-CN" altLang="en-US" sz="1349" dirty="0">
                <a:solidFill>
                  <a:prstClr val="black"/>
                </a:solidFill>
                <a:latin typeface="STXinwei" panose="02010800040101010101" pitchFamily="2" charset="-122"/>
                <a:ea typeface="STXinwei" panose="02010800040101010101" pitchFamily="2" charset="-122"/>
                <a:cs typeface="+mn-cs"/>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698427" y="3879778"/>
            <a:ext cx="2053767" cy="922817"/>
          </a:xfrm>
          <a:prstGeom prst="rect">
            <a:avLst/>
          </a:prstGeom>
          <a:noFill/>
        </p:spPr>
        <p:txBody>
          <a:bodyPr wrap="none" rtlCol="0">
            <a:spAutoFit/>
          </a:bodyPr>
          <a:lstStyle/>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系统建模所描述的</a:t>
            </a:r>
          </a:p>
          <a:p>
            <a:pPr algn="ctr" defTabSz="685584" hangingPunct="1"/>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假设</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与</a:t>
            </a:r>
            <a:r>
              <a:rPr lang="zh-CN" alt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断言</a:t>
            </a:r>
            <a:r>
              <a:rPr lang="zh-CN" alt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US" sz="1349" kern="1200" dirty="0">
                <a:solidFill>
                  <a:prstClr val="black"/>
                </a:solidFill>
                <a:latin typeface="STXinwei" panose="02010800040101010101" pitchFamily="2" charset="-122"/>
                <a:ea typeface="STXinwei" panose="02010800040101010101" pitchFamily="2" charset="-122"/>
                <a:cs typeface="+mn-cs"/>
              </a:rPr>
              <a:t>(</a:t>
            </a:r>
            <a:r>
              <a:rPr lang="en-TW" sz="1349" kern="1200" dirty="0">
                <a:solidFill>
                  <a:prstClr val="black"/>
                </a:solidFill>
                <a:latin typeface="STXinwei" panose="02010800040101010101" pitchFamily="2" charset="-122"/>
                <a:ea typeface="STXinwei" panose="02010800040101010101" pitchFamily="2" charset="-122"/>
                <a:cs typeface="+mn-cs"/>
              </a:rPr>
              <a:t>Assumptions/Assertions</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300630" cy="415498"/>
          </a:xfrm>
          <a:prstGeom prst="rect">
            <a:avLst/>
          </a:prstGeom>
          <a:noFill/>
        </p:spPr>
        <p:txBody>
          <a:bodyPr wrap="none" rtlCol="0">
            <a:spAutoFit/>
          </a:bodyPr>
          <a:lstStyle/>
          <a:p>
            <a:pPr defTabSz="685584" hangingPunct="1"/>
            <a:r>
              <a:rPr lang="en-US" sz="1050" kern="1200" dirty="0">
                <a:solidFill>
                  <a:prstClr val="black"/>
                </a:solidFill>
                <a:latin typeface="Calibri" panose="020F0502020204030204"/>
                <a:ea typeface="+mn-ea"/>
                <a:cs typeface="+mn-cs"/>
              </a:rPr>
              <a:t>Soundness: All provable truth are true;</a:t>
            </a:r>
          </a:p>
          <a:p>
            <a:pPr defTabSz="685584" hangingPunct="1"/>
            <a:r>
              <a:rPr lang="en-US" sz="1050" kern="1200" dirty="0">
                <a:solidFill>
                  <a:prstClr val="black"/>
                </a:solidFill>
                <a:latin typeface="Calibri" panose="020F0502020204030204"/>
                <a:ea typeface="+mn-ea"/>
                <a:cs typeface="+mn-cs"/>
              </a:rPr>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7" y="1810242"/>
            <a:ext cx="3236784" cy="415498"/>
          </a:xfrm>
          <a:prstGeom prst="rect">
            <a:avLst/>
          </a:prstGeom>
          <a:noFill/>
        </p:spPr>
        <p:txBody>
          <a:bodyPr wrap="none" rtlCol="0">
            <a:spAutoFit/>
          </a:bodyPr>
          <a:lstStyle/>
          <a:p>
            <a:pPr defTabSz="685584" hangingPunct="1"/>
            <a:r>
              <a:rPr lang="en-US" sz="1050" kern="1200" dirty="0">
                <a:solidFill>
                  <a:prstClr val="black"/>
                </a:solidFill>
                <a:latin typeface="Calibri" panose="020F0502020204030204"/>
                <a:ea typeface="+mn-ea"/>
                <a:cs typeface="+mn-cs"/>
              </a:rPr>
              <a:t>Terminable: The program of interest eventually stops;</a:t>
            </a:r>
          </a:p>
          <a:p>
            <a:pPr defTabSz="685584" hangingPunct="1"/>
            <a:r>
              <a:rPr lang="en-US" sz="1050" kern="1200" dirty="0">
                <a:solidFill>
                  <a:prstClr val="black"/>
                </a:solidFill>
                <a:latin typeface="Calibri" panose="020F0502020204030204"/>
                <a:ea typeface="+mn-ea"/>
                <a:cs typeface="+mn-cs"/>
              </a:rPr>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2866490" cy="253916"/>
          </a:xfrm>
          <a:prstGeom prst="rect">
            <a:avLst/>
          </a:prstGeom>
          <a:noFill/>
        </p:spPr>
        <p:txBody>
          <a:bodyPr wrap="none" rtlCol="0">
            <a:spAutoFit/>
          </a:bodyPr>
          <a:lstStyle/>
          <a:p>
            <a:pPr defTabSz="685584" hangingPunct="1"/>
            <a:r>
              <a:rPr lang="en-US" sz="1050" kern="1200" dirty="0">
                <a:solidFill>
                  <a:prstClr val="black"/>
                </a:solidFill>
                <a:latin typeface="Calibri" panose="020F0502020204030204"/>
                <a:ea typeface="+mn-ea"/>
                <a:cs typeface="+mn-cs"/>
              </a:rPr>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401412" y="129043"/>
            <a:ext cx="647794" cy="633964"/>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7105874" y="190530"/>
            <a:ext cx="633320" cy="63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83</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44921" y="761008"/>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latin typeface="STXinwei" panose="02010800040101010101" pitchFamily="2" charset="-122"/>
                <a:ea typeface="STXinwei" panose="02010800040101010101" pitchFamily="2" charset="-122"/>
              </a:rPr>
              <a:t>（偏序集由</a:t>
            </a:r>
            <a:r>
              <a:rPr lang="zh-CN" altLang="en-US" sz="1799" dirty="0">
                <a:solidFill>
                  <a:srgbClr val="FF0000"/>
                </a:solidFill>
                <a:latin typeface="STXinwei" panose="02010800040101010101" pitchFamily="2" charset="-122"/>
                <a:ea typeface="STXinwei" panose="02010800040101010101" pitchFamily="2" charset="-122"/>
              </a:rPr>
              <a:t>有向关系</a:t>
            </a:r>
            <a:r>
              <a:rPr lang="zh-CN" altLang="en-US" sz="1799" dirty="0">
                <a:latin typeface="STXinwei" panose="02010800040101010101" pitchFamily="2" charset="-122"/>
                <a:ea typeface="STXinwei" panose="02010800040101010101" pitchFamily="2" charset="-122"/>
              </a:rPr>
              <a:t>所构成）</a:t>
            </a:r>
            <a:endParaRPr lang="en-US" sz="1799"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605452" y="738679"/>
            <a:ext cx="1933097" cy="314979"/>
          </a:xfrm>
        </p:spPr>
        <p:txBody>
          <a:bodyPr>
            <a:normAutofit fontScale="92500" lnSpcReduction="20000"/>
          </a:bodyPr>
          <a:lstStyle/>
          <a:p>
            <a:pPr marL="114251" indent="0" algn="ctr">
              <a:buNone/>
            </a:pPr>
            <a:r>
              <a:rPr lang="en-US" sz="1349" b="1" dirty="0" err="1">
                <a:latin typeface="STXinwei" panose="02010800040101010101" pitchFamily="2" charset="-122"/>
                <a:ea typeface="STXinwei" panose="02010800040101010101" pitchFamily="2" charset="-122"/>
              </a:rPr>
              <a:t>万用性</a:t>
            </a:r>
            <a:r>
              <a:rPr lang="en-US" altLang="zh-CN"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hangingPunct="1">
              <a:buClr>
                <a:srgbClr val="000000"/>
              </a:buClr>
              <a:defRPr/>
            </a:pPr>
            <a:fld id="{00000000-1234-1234-1234-123412341234}" type="slidenum">
              <a:rPr lang="en" sz="999">
                <a:solidFill>
                  <a:srgbClr val="595959"/>
                </a:solidFill>
                <a:latin typeface="Arial"/>
                <a:ea typeface="+mn-ea"/>
                <a:cs typeface="Arial"/>
              </a:rPr>
              <a:pPr defTabSz="914012" hangingPunct="1">
                <a:buClr>
                  <a:srgbClr val="000000"/>
                </a:buClr>
                <a:defRPr/>
              </a:pPr>
              <a:t>9</a:t>
            </a:fld>
            <a:endParaRPr lang="en" sz="999" dirty="0">
              <a:solidFill>
                <a:srgbClr val="595959"/>
              </a:solidFill>
              <a:latin typeface="Arial"/>
              <a:ea typeface="+mn-ea"/>
              <a:cs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2346" y="1661122"/>
            <a:ext cx="1030174" cy="13345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02755" y="3279949"/>
            <a:ext cx="2036135"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Image Source: </a:t>
            </a:r>
            <a:r>
              <a:rPr lang="en-TW" sz="1349" kern="1200" dirty="0">
                <a:solidFill>
                  <a:prstClr val="black"/>
                </a:solidFill>
                <a:latin typeface="STXinwei" panose="02010800040101010101" pitchFamily="2" charset="-122"/>
                <a:ea typeface="STXinwei" panose="02010800040101010101" pitchFamily="2" charset="-122"/>
                <a:cs typeface="+mn-cs"/>
                <a:hlinkClick r:id="rId3"/>
              </a:rPr>
              <a:t>Wikipedia</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9733" y="3679001"/>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467088" y="3047770"/>
            <a:ext cx="2356735"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049047" y="1176126"/>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264293" y="818475"/>
            <a:ext cx="2666114" cy="738664"/>
          </a:xfrm>
          <a:prstGeom prst="rect">
            <a:avLst/>
          </a:prstGeom>
          <a:noFill/>
        </p:spPr>
        <p:txBody>
          <a:bodyPr wrap="none" rtlCol="0">
            <a:spAutoFit/>
          </a:bodyPr>
          <a:lstStyle/>
          <a:p>
            <a:pPr algn="ctr" defTabSz="685584" hangingPunct="1"/>
            <a:r>
              <a:rPr lang="en-TW" sz="1050" kern="1200" dirty="0">
                <a:solidFill>
                  <a:prstClr val="black"/>
                </a:solidFill>
                <a:latin typeface="STXinwei" panose="02010800040101010101" pitchFamily="2" charset="-122"/>
                <a:ea typeface="STXinwei" panose="02010800040101010101" pitchFamily="2" charset="-122"/>
                <a:cs typeface="+mn-cs"/>
              </a:rPr>
              <a:t>通过标示/数学语义的研究</a:t>
            </a:r>
          </a:p>
          <a:p>
            <a:pPr algn="ctr" defTabSz="685584" hangingPunct="1"/>
            <a:r>
              <a:rPr lang="zh-CN" altLang="en-US" sz="1050" kern="1200" dirty="0">
                <a:solidFill>
                  <a:prstClr val="black"/>
                </a:solidFill>
                <a:latin typeface="STXinwei" panose="02010800040101010101" pitchFamily="2" charset="-122"/>
                <a:ea typeface="STXinwei" panose="02010800040101010101" pitchFamily="2" charset="-122"/>
                <a:cs typeface="+mn-cs"/>
              </a:rPr>
              <a:t>（</a:t>
            </a:r>
            <a:r>
              <a:rPr lang="en-US" altLang="zh-CN" sz="1050" kern="1200" dirty="0">
                <a:solidFill>
                  <a:prstClr val="black"/>
                </a:solidFill>
                <a:latin typeface="STXinwei" panose="02010800040101010101" pitchFamily="2" charset="-122"/>
                <a:ea typeface="STXinwei" panose="02010800040101010101" pitchFamily="2" charset="-122"/>
                <a:cs typeface="+mn-cs"/>
              </a:rPr>
              <a:t>Denotational/Mathematical Semantics</a:t>
            </a:r>
            <a:r>
              <a:rPr lang="zh-CN" altLang="en-US" sz="1050" kern="1200" dirty="0">
                <a:solidFill>
                  <a:prstClr val="black"/>
                </a:solidFill>
                <a:latin typeface="STXinwei" panose="02010800040101010101" pitchFamily="2" charset="-122"/>
                <a:ea typeface="STXinwei" panose="02010800040101010101" pitchFamily="2" charset="-122"/>
                <a:cs typeface="+mn-cs"/>
              </a:rPr>
              <a:t>）</a:t>
            </a:r>
            <a:endParaRPr lang="en-TW" sz="1050" kern="1200" dirty="0">
              <a:solidFill>
                <a:prstClr val="black"/>
              </a:solidFill>
              <a:latin typeface="STXinwei" panose="02010800040101010101" pitchFamily="2" charset="-122"/>
              <a:ea typeface="STXinwei" panose="02010800040101010101" pitchFamily="2" charset="-122"/>
              <a:cs typeface="+mn-cs"/>
            </a:endParaRPr>
          </a:p>
          <a:p>
            <a:pPr algn="ctr" defTabSz="685584" hangingPunct="1"/>
            <a:r>
              <a:rPr lang="en-TW" sz="1050" kern="1200" dirty="0">
                <a:solidFill>
                  <a:prstClr val="black"/>
                </a:solidFill>
                <a:latin typeface="STXinwei" panose="02010800040101010101" pitchFamily="2" charset="-122"/>
                <a:ea typeface="STXinwei" panose="02010800040101010101" pitchFamily="2" charset="-122"/>
                <a:cs typeface="+mn-cs"/>
              </a:rPr>
              <a:t>将计算方法论从</a:t>
            </a:r>
          </a:p>
          <a:p>
            <a:pPr algn="ctr" defTabSz="685584" hangingPunct="1"/>
            <a:r>
              <a:rPr lang="en-TW" sz="1050" kern="1200" dirty="0">
                <a:solidFill>
                  <a:prstClr val="black"/>
                </a:solidFill>
                <a:latin typeface="STXinwei" panose="02010800040101010101" pitchFamily="2" charset="-122"/>
                <a:ea typeface="STXinwei" panose="02010800040101010101" pitchFamily="2" charset="-122"/>
                <a:cs typeface="+mn-cs"/>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159598" y="2249857"/>
            <a:ext cx="2838975"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 sz="1200" kern="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kern="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kern="1200" dirty="0">
                <a:solidFill>
                  <a:srgbClr val="0070C0"/>
                </a:solidFill>
                <a:latin typeface="STXinwei" panose="02010800040101010101" pitchFamily="2" charset="-122"/>
                <a:ea typeface="STXinwei" panose="02010800040101010101" pitchFamily="2" charset="-122"/>
                <a:cs typeface="Lato"/>
                <a:sym typeface="Lato"/>
              </a:rPr>
              <a:t>一个数据类型对应于一个偏序集</a:t>
            </a:r>
            <a:endParaRPr sz="1200" kern="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defTabSz="685584" hangingPunct="1"/>
            <a:r>
              <a:rPr lang="en-US" sz="1200" kern="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kern="1200" dirty="0">
                <a:solidFill>
                  <a:srgbClr val="FF0000"/>
                </a:solidFill>
                <a:latin typeface="STXinwei" panose="02010800040101010101" pitchFamily="2" charset="-122"/>
                <a:ea typeface="STXinwei" panose="02010800040101010101" pitchFamily="2" charset="-122"/>
                <a:cs typeface="Lato"/>
                <a:sym typeface="Lato"/>
              </a:rPr>
              <a:t>“格”</a:t>
            </a:r>
            <a:endParaRPr sz="1200" kern="12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6873218" y="3563350"/>
            <a:ext cx="1497807" cy="1075669"/>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6452666" y="4683616"/>
            <a:ext cx="2383986" cy="299954"/>
          </a:xfrm>
          <a:prstGeom prst="rect">
            <a:avLst/>
          </a:prstGeom>
          <a:noFill/>
        </p:spPr>
        <p:txBody>
          <a:bodyPr wrap="none" rtlCol="0">
            <a:spAutoFit/>
          </a:bodyPr>
          <a:lstStyle/>
          <a:p>
            <a:pPr defTabSz="685584" hangingPunct="1"/>
            <a:r>
              <a:rPr lang="en-TW" sz="1349" kern="1200" dirty="0">
                <a:solidFill>
                  <a:prstClr val="black"/>
                </a:solidFill>
                <a:latin typeface="STXinwei" panose="02010800040101010101" pitchFamily="2" charset="-122"/>
                <a:ea typeface="STXinwei" panose="02010800040101010101" pitchFamily="2" charset="-122"/>
                <a:cs typeface="+mn-cs"/>
                <a:hlinkClick r:id="rId7"/>
              </a:rPr>
              <a:t>Lambda Calculus</a:t>
            </a:r>
            <a:r>
              <a:rPr lang="zh-CN" altLang="en-US" sz="1349" kern="1200" dirty="0">
                <a:solidFill>
                  <a:prstClr val="black"/>
                </a:solidFill>
                <a:latin typeface="STXinwei" panose="02010800040101010101" pitchFamily="2" charset="-122"/>
                <a:ea typeface="STXinwei" panose="02010800040101010101" pitchFamily="2" charset="-122"/>
                <a:cs typeface="+mn-cs"/>
                <a:hlinkClick r:id="rId7"/>
              </a:rPr>
              <a:t> 的 前世今生</a:t>
            </a:r>
            <a:endParaRPr lang="en-TW" sz="1349" kern="1200" dirty="0">
              <a:solidFill>
                <a:prstClr val="black"/>
              </a:solidFill>
              <a:latin typeface="STXinwei" panose="02010800040101010101" pitchFamily="2" charset="-122"/>
              <a:ea typeface="STXinwei" panose="02010800040101010101" pitchFamily="2" charset="-122"/>
              <a:cs typeface="+mn-cs"/>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2328789" y="4242447"/>
            <a:ext cx="4534521" cy="493253"/>
          </a:xfrm>
          <a:prstGeom prst="rect">
            <a:avLst/>
          </a:prstGeom>
        </p:spPr>
        <p:txBody>
          <a:bodyPr spcFirstLastPara="1" vert="horz" wrap="square" lIns="68542" tIns="68542" rIns="68542" bIns="68542"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14251" indent="0" algn="ctr" defTabSz="685526">
              <a:buNone/>
            </a:pPr>
            <a:r>
              <a:rPr lang="en-US" sz="1349" b="1" dirty="0" err="1">
                <a:solidFill>
                  <a:prstClr val="black"/>
                </a:solidFill>
                <a:latin typeface="STXinwei" panose="02010800040101010101" pitchFamily="2" charset="-122"/>
                <a:ea typeface="STXinwei" panose="02010800040101010101" pitchFamily="2" charset="-122"/>
              </a:rPr>
              <a:t>偏序集</a:t>
            </a:r>
            <a:r>
              <a:rPr lang="zh-CN" altLang="en-US" sz="1349" b="1" dirty="0">
                <a:solidFill>
                  <a:prstClr val="black"/>
                </a:solidFill>
                <a:latin typeface="STXinwei" panose="02010800040101010101" pitchFamily="2" charset="-122"/>
                <a:ea typeface="STXinwei" panose="02010800040101010101" pitchFamily="2" charset="-122"/>
              </a:rPr>
              <a:t>：</a:t>
            </a:r>
            <a:r>
              <a:rPr lang="en-US" sz="1349" b="1" dirty="0">
                <a:solidFill>
                  <a:prstClr val="black"/>
                </a:solidFill>
                <a:latin typeface="STXinwei" panose="02010800040101010101" pitchFamily="2" charset="-122"/>
                <a:ea typeface="STXinwei" panose="02010800040101010101" pitchFamily="2" charset="-122"/>
              </a:rPr>
              <a:t> Partially Ordered Sets/Lattice(</a:t>
            </a:r>
            <a:r>
              <a:rPr lang="en-US" sz="1349" b="1" dirty="0" err="1">
                <a:solidFill>
                  <a:prstClr val="black"/>
                </a:solidFill>
                <a:latin typeface="STXinwei" panose="02010800040101010101" pitchFamily="2" charset="-122"/>
                <a:ea typeface="STXinwei" panose="02010800040101010101" pitchFamily="2" charset="-122"/>
              </a:rPr>
              <a:t>格</a:t>
            </a:r>
            <a:r>
              <a:rPr lang="en-US" sz="1349" b="1" dirty="0">
                <a:solidFill>
                  <a:prstClr val="black"/>
                </a:solidFill>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4640992" y="1017692"/>
            <a:ext cx="1110240" cy="299954"/>
          </a:xfrm>
          <a:prstGeom prst="rect">
            <a:avLst/>
          </a:prstGeom>
          <a:noFill/>
        </p:spPr>
        <p:txBody>
          <a:bodyPr wrap="none" rtlCol="0">
            <a:spAutoFit/>
          </a:bodyPr>
          <a:lstStyle/>
          <a:p>
            <a:pP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并</a:t>
            </a:r>
            <a:r>
              <a:rPr lang="en-US" sz="1349" kern="1200" dirty="0">
                <a:solidFill>
                  <a:prstClr val="black"/>
                </a:solidFill>
                <a:latin typeface="STXinwei" panose="02010800040101010101" pitchFamily="2" charset="-122"/>
                <a:ea typeface="STXinwei" panose="02010800040101010101" pitchFamily="2" charset="-122"/>
                <a:cs typeface="+mn-cs"/>
              </a:rPr>
              <a:t> </a:t>
            </a:r>
            <a:r>
              <a:rPr lang="en-TW" sz="1349" kern="1200" dirty="0">
                <a:solidFill>
                  <a:prstClr val="black"/>
                </a:solidFill>
                <a:latin typeface="Calibri" panose="020F0502020204030204"/>
                <a:ea typeface="+mn-ea"/>
                <a:cs typeface="+mn-cs"/>
              </a:rPr>
              <a:t>(Join/Top</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Calibri" panose="020F0502020204030204"/>
              <a:ea typeface="+mn-ea"/>
              <a:cs typeface="+mn-cs"/>
            </a:endParaRPr>
          </a:p>
        </p:txBody>
      </p:sp>
      <p:sp>
        <p:nvSpPr>
          <p:cNvPr id="19" name="TextBox 18">
            <a:extLst>
              <a:ext uri="{FF2B5EF4-FFF2-40B4-BE49-F238E27FC236}">
                <a16:creationId xmlns:a16="http://schemas.microsoft.com/office/drawing/2014/main" id="{BD92006E-2EBF-914F-A7BC-E31AA7A95ECD}"/>
              </a:ext>
            </a:extLst>
          </p:cNvPr>
          <p:cNvSpPr txBox="1"/>
          <p:nvPr/>
        </p:nvSpPr>
        <p:spPr>
          <a:xfrm>
            <a:off x="4673104" y="3690483"/>
            <a:ext cx="1484509" cy="299954"/>
          </a:xfrm>
          <a:prstGeom prst="rect">
            <a:avLst/>
          </a:prstGeom>
          <a:noFill/>
        </p:spPr>
        <p:txBody>
          <a:bodyPr wrap="none" rtlCol="0">
            <a:spAutoFit/>
          </a:bodyPr>
          <a:lstStyle/>
          <a:p>
            <a:pPr defTabSz="685584" hangingPunct="1"/>
            <a:r>
              <a:rPr lang="en-US" sz="1349" kern="1200" dirty="0" err="1">
                <a:solidFill>
                  <a:prstClr val="black"/>
                </a:solidFill>
                <a:latin typeface="STXinwei" panose="02010800040101010101" pitchFamily="2" charset="-122"/>
                <a:ea typeface="STXinwei" panose="02010800040101010101" pitchFamily="2" charset="-122"/>
                <a:cs typeface="+mn-cs"/>
              </a:rPr>
              <a:t>交</a:t>
            </a:r>
            <a:r>
              <a:rPr lang="en-US" sz="1349" kern="1200" dirty="0">
                <a:solidFill>
                  <a:prstClr val="black"/>
                </a:solidFill>
                <a:latin typeface="STXinwei" panose="02010800040101010101" pitchFamily="2" charset="-122"/>
                <a:ea typeface="STXinwei" panose="02010800040101010101" pitchFamily="2" charset="-122"/>
                <a:cs typeface="+mn-cs"/>
              </a:rPr>
              <a:t> </a:t>
            </a:r>
            <a:r>
              <a:rPr lang="en-TW" sz="1349" kern="1200" dirty="0">
                <a:solidFill>
                  <a:prstClr val="black"/>
                </a:solidFill>
                <a:latin typeface="Calibri" panose="020F0502020204030204"/>
                <a:ea typeface="+mn-ea"/>
                <a:cs typeface="+mn-cs"/>
              </a:rPr>
              <a:t>(Meet/Bottom</a:t>
            </a:r>
            <a:r>
              <a:rPr lang="en-US" sz="1349" kern="1200" dirty="0">
                <a:solidFill>
                  <a:prstClr val="black"/>
                </a:solidFill>
                <a:latin typeface="STXinwei" panose="02010800040101010101" pitchFamily="2" charset="-122"/>
                <a:ea typeface="STXinwei" panose="02010800040101010101" pitchFamily="2" charset="-122"/>
                <a:cs typeface="+mn-cs"/>
              </a:rPr>
              <a:t>)</a:t>
            </a:r>
            <a:endParaRPr lang="en-TW" sz="1349" kern="1200" dirty="0">
              <a:solidFill>
                <a:prstClr val="black"/>
              </a:solidFill>
              <a:latin typeface="Calibri" panose="020F0502020204030204"/>
              <a:ea typeface="+mn-ea"/>
              <a:cs typeface="+mn-cs"/>
            </a:endParaRPr>
          </a:p>
        </p:txBody>
      </p:sp>
      <p:sp>
        <p:nvSpPr>
          <p:cNvPr id="20" name="TextBox 19">
            <a:extLst>
              <a:ext uri="{FF2B5EF4-FFF2-40B4-BE49-F238E27FC236}">
                <a16:creationId xmlns:a16="http://schemas.microsoft.com/office/drawing/2014/main" id="{4A8B775B-1421-5049-BC94-EBA5F2D36E0B}"/>
              </a:ext>
            </a:extLst>
          </p:cNvPr>
          <p:cNvSpPr txBox="1"/>
          <p:nvPr/>
        </p:nvSpPr>
        <p:spPr>
          <a:xfrm>
            <a:off x="3141059" y="1100090"/>
            <a:ext cx="1377300" cy="230832"/>
          </a:xfrm>
          <a:prstGeom prst="rect">
            <a:avLst/>
          </a:prstGeom>
          <a:noFill/>
        </p:spPr>
        <p:txBody>
          <a:bodyPr wrap="none" rtlCol="0">
            <a:spAutoFit/>
          </a:bodyPr>
          <a:lstStyle/>
          <a:p>
            <a:pPr defTabSz="685584" hangingPunct="1"/>
            <a:r>
              <a:rPr lang="en-US" sz="900" kern="1200" dirty="0">
                <a:solidFill>
                  <a:prstClr val="black"/>
                </a:solidFill>
                <a:latin typeface="Calibri" panose="020F0502020204030204"/>
                <a:ea typeface="+mn-ea"/>
                <a:cs typeface="+mn-cs"/>
              </a:rPr>
              <a:t>l</a:t>
            </a:r>
            <a:r>
              <a:rPr lang="en-TW" sz="900" kern="1200" dirty="0">
                <a:solidFill>
                  <a:prstClr val="black"/>
                </a:solidFill>
                <a:latin typeface="Calibri" panose="020F0502020204030204"/>
                <a:ea typeface="+mn-ea"/>
                <a:cs typeface="+mn-cs"/>
              </a:rPr>
              <a:t>owest upper bound (lub)</a:t>
            </a:r>
          </a:p>
        </p:txBody>
      </p:sp>
      <p:sp>
        <p:nvSpPr>
          <p:cNvPr id="21" name="TextBox 20">
            <a:extLst>
              <a:ext uri="{FF2B5EF4-FFF2-40B4-BE49-F238E27FC236}">
                <a16:creationId xmlns:a16="http://schemas.microsoft.com/office/drawing/2014/main" id="{537F18FE-0B41-2741-A97E-8BB5CCE6B3BC}"/>
              </a:ext>
            </a:extLst>
          </p:cNvPr>
          <p:cNvSpPr txBox="1"/>
          <p:nvPr/>
        </p:nvSpPr>
        <p:spPr>
          <a:xfrm>
            <a:off x="3113250" y="3703096"/>
            <a:ext cx="1433406" cy="230832"/>
          </a:xfrm>
          <a:prstGeom prst="rect">
            <a:avLst/>
          </a:prstGeom>
          <a:noFill/>
        </p:spPr>
        <p:txBody>
          <a:bodyPr wrap="none" rtlCol="0">
            <a:spAutoFit/>
          </a:bodyPr>
          <a:lstStyle/>
          <a:p>
            <a:pPr defTabSz="685584" hangingPunct="1"/>
            <a:r>
              <a:rPr lang="en-US" sz="900" kern="1200" dirty="0">
                <a:solidFill>
                  <a:prstClr val="black"/>
                </a:solidFill>
                <a:latin typeface="Calibri" panose="020F0502020204030204"/>
                <a:ea typeface="+mn-ea"/>
                <a:cs typeface="+mn-cs"/>
              </a:rPr>
              <a:t>greatest</a:t>
            </a:r>
            <a:r>
              <a:rPr lang="en-TW" sz="900" kern="1200" dirty="0">
                <a:solidFill>
                  <a:prstClr val="black"/>
                </a:solidFill>
                <a:latin typeface="Calibri" panose="020F0502020204030204"/>
                <a:ea typeface="+mn-ea"/>
                <a:cs typeface="+mn-cs"/>
              </a:rPr>
              <a:t> lower bound (glb)</a:t>
            </a:r>
          </a:p>
        </p:txBody>
      </p:sp>
    </p:spTree>
    <p:extLst>
      <p:ext uri="{BB962C8B-B14F-4D97-AF65-F5344CB8AC3E}">
        <p14:creationId xmlns:p14="http://schemas.microsoft.com/office/powerpoint/2010/main" val="21650078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6248</TotalTime>
  <Words>7082</Words>
  <Application>Microsoft Macintosh PowerPoint</Application>
  <PresentationFormat>On-screen Show (16:9)</PresentationFormat>
  <Paragraphs>1278</Paragraphs>
  <Slides>170</Slides>
  <Notes>39</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170</vt:i4>
      </vt:variant>
    </vt:vector>
  </HeadingPairs>
  <TitlesOfParts>
    <vt:vector size="190" baseType="lpstr">
      <vt:lpstr>Adobe 繁黑體 Std B</vt:lpstr>
      <vt:lpstr>Exo 2</vt:lpstr>
      <vt:lpstr>华文细黑</vt:lpstr>
      <vt:lpstr>STXingkai</vt:lpstr>
      <vt:lpstr>STXinwei</vt:lpstr>
      <vt:lpstr>ACADEMY ENGRAVED LET PLAIN:1.0</vt:lpstr>
      <vt:lpstr>Arial</vt:lpstr>
      <vt:lpstr>Calibri</vt:lpstr>
      <vt:lpstr>Calibri Light</vt:lpstr>
      <vt:lpstr>Cambria Math</vt:lpstr>
      <vt:lpstr>Century Gothic</vt:lpstr>
      <vt:lpstr>Helvetica</vt:lpstr>
      <vt:lpstr>Lato</vt:lpstr>
      <vt:lpstr>Roboto Condensed Light</vt:lpstr>
      <vt:lpstr>Rockwell</vt:lpstr>
      <vt:lpstr>Wingdings</vt:lpstr>
      <vt:lpstr>Tech Newsletter by Slidesgo</vt:lpstr>
      <vt:lpstr>Simple Light</vt:lpstr>
      <vt:lpstr>1_Simple Light</vt:lpstr>
      <vt:lpstr>Office 主题</vt:lpstr>
      <vt:lpstr>超越学科界限的认知基础 Transdisciplinary Cognitive Foundation</vt:lpstr>
      <vt:lpstr>PowerPoint Presentation</vt:lpstr>
      <vt:lpstr>形式化系统设计方法的产业化工具与应用</vt:lpstr>
      <vt:lpstr>辩证系统正确性的形式化表述</vt:lpstr>
      <vt:lpstr>系统建模是一个模型空间搜寻过程 （fixed point semantic formalize model interpolation）</vt:lpstr>
      <vt:lpstr>从项目审计到物联网系统运营监控的有序数据空间</vt:lpstr>
      <vt:lpstr>基于AoS的项目审计(Objectives &amp; Key Results, OKRs)动态过程</vt:lpstr>
      <vt:lpstr>系统设计方法论的充分与必要条件 (Patrick &amp; Radhia Cousot的核心主张)</vt:lpstr>
      <vt:lpstr>所有的数据类型均为偏序集 （偏序集由有向关系所构成）</vt:lpstr>
      <vt:lpstr>现有数据的影响范围可被抽象编码为局部时空区间的“格”</vt:lpstr>
      <vt:lpstr>万用的可执行语言：偏序集（格）的代数封闭性</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模型空间的代数运算封闭性: Algebraic Closure</vt:lpstr>
      <vt:lpstr>在跨领域的决策方案筛选可通过偏序集计算得到结果</vt:lpstr>
      <vt:lpstr>PowerPoint Presentation</vt:lpstr>
      <vt:lpstr>PowerPoint Presentation</vt:lpstr>
      <vt:lpstr>可表函子：为跨领域、多层次的信息严谨地建立命名空间 wikipedia: Representable Functor</vt:lpstr>
      <vt:lpstr>系统代数（AoS）的研究成果： （代数化表述并论证局部系统与系统整体的决策关系）</vt:lpstr>
      <vt:lpstr>治理系统复杂性的核心挑战 (超越以下三者之间的纠缠怪圈)</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The Johari Window: how to classify knowledge</vt:lpstr>
      <vt:lpstr>Some Features of Smart Cities</vt:lpstr>
      <vt:lpstr>Sensible City Lab at MIT</vt:lpstr>
      <vt:lpstr>Become cognizant is all about interpreting Data</vt:lpstr>
      <vt:lpstr>City and Open Source Community</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DevOps Goals for Governance</vt:lpstr>
      <vt:lpstr>Cyber-Physical Space Integration</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Abstracting all computing resources to Industrial Scale</vt:lpstr>
      <vt:lpstr>IaaS: Infrastructure as a Service</vt:lpstr>
      <vt:lpstr>Istio: a popular industry standard  An Internet-Scaled Data Infrastructure</vt:lpstr>
      <vt:lpstr>Istio: a popular industry standard  An Internet-Scaled Data Infrastructure</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A way to define and categorize conscious beings</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1051</cp:revision>
  <dcterms:modified xsi:type="dcterms:W3CDTF">2021-11-09T06:47:54Z</dcterms:modified>
</cp:coreProperties>
</file>